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73" r:id="rId2"/>
    <p:sldId id="274" r:id="rId3"/>
    <p:sldId id="272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85" r:id="rId13"/>
    <p:sldId id="386" r:id="rId14"/>
    <p:sldId id="275" r:id="rId15"/>
    <p:sldId id="366" r:id="rId16"/>
    <p:sldId id="367" r:id="rId17"/>
    <p:sldId id="368" r:id="rId18"/>
    <p:sldId id="370" r:id="rId19"/>
    <p:sldId id="397" r:id="rId20"/>
    <p:sldId id="371" r:id="rId21"/>
    <p:sldId id="372" r:id="rId22"/>
    <p:sldId id="373" r:id="rId23"/>
    <p:sldId id="376" r:id="rId24"/>
    <p:sldId id="375" r:id="rId25"/>
    <p:sldId id="374" r:id="rId26"/>
    <p:sldId id="389" r:id="rId27"/>
    <p:sldId id="377" r:id="rId28"/>
    <p:sldId id="276" r:id="rId29"/>
    <p:sldId id="390" r:id="rId30"/>
    <p:sldId id="378" r:id="rId31"/>
    <p:sldId id="391" r:id="rId32"/>
    <p:sldId id="379" r:id="rId33"/>
    <p:sldId id="387" r:id="rId34"/>
    <p:sldId id="388" r:id="rId35"/>
    <p:sldId id="380" r:id="rId36"/>
    <p:sldId id="392" r:id="rId37"/>
    <p:sldId id="393" r:id="rId38"/>
    <p:sldId id="394" r:id="rId39"/>
    <p:sldId id="396" r:id="rId40"/>
    <p:sldId id="395" r:id="rId41"/>
    <p:sldId id="398" r:id="rId42"/>
    <p:sldId id="382" r:id="rId43"/>
    <p:sldId id="294" r:id="rId44"/>
    <p:sldId id="293" r:id="rId4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4C2E"/>
    <a:srgbClr val="131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58" autoAdjust="0"/>
  </p:normalViewPr>
  <p:slideViewPr>
    <p:cSldViewPr snapToGrid="0">
      <p:cViewPr varScale="1">
        <p:scale>
          <a:sx n="86" d="100"/>
          <a:sy n="86" d="100"/>
        </p:scale>
        <p:origin x="514" y="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mtClean="0"/>
            </a:lvl1pPr>
          </a:lstStyle>
          <a:p>
            <a:pPr>
              <a:defRPr/>
            </a:pPr>
            <a:fld id="{8F9580DD-4B9C-44B3-BA1D-E2592DDEA43F}" type="datetime1">
              <a:rPr lang="zh-CN" altLang="en-US"/>
              <a:t>2018/1/10</a:t>
            </a:fld>
            <a:endParaRPr lang="zh-CN" altLang="en-US" sz="1200"/>
          </a:p>
        </p:txBody>
      </p:sp>
      <p:sp>
        <p:nvSpPr>
          <p:cNvPr id="16388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1638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zh-CN" altLang="zh-CN" sz="1200"/>
              <a:t>单击此处编辑母版文本样式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zh-CN" sz="1200"/>
              <a:t>第二级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zh-CN" sz="1200"/>
              <a:t>第三级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zh-CN" sz="1200"/>
              <a:t>第四级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78C677AE-3B95-4796-B845-D365529CC801}" type="slidenum">
              <a:rPr lang="zh-CN" altLang="en-US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>
            <a:extLst>
              <a:ext uri="{FF2B5EF4-FFF2-40B4-BE49-F238E27FC236}">
                <a16:creationId xmlns:a16="http://schemas.microsoft.com/office/drawing/2014/main" id="{716F2F79-64E7-4907-A4B7-BD9DAD8C37D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23" name="备注占位符 2">
            <a:extLst>
              <a:ext uri="{FF2B5EF4-FFF2-40B4-BE49-F238E27FC236}">
                <a16:creationId xmlns:a16="http://schemas.microsoft.com/office/drawing/2014/main" id="{D9E73B66-E83D-4FAF-86E4-60246715BF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4" name="日期占位符 3">
            <a:extLst>
              <a:ext uri="{FF2B5EF4-FFF2-40B4-BE49-F238E27FC236}">
                <a16:creationId xmlns:a16="http://schemas.microsoft.com/office/drawing/2014/main" id="{0DBE256F-5CDD-4AF9-95FD-FFA408B9253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26CD8F79-23B1-4A43-A501-7F50A46DCC6F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1925" name="灯片编号占位符 4">
            <a:extLst>
              <a:ext uri="{FF2B5EF4-FFF2-40B4-BE49-F238E27FC236}">
                <a16:creationId xmlns:a16="http://schemas.microsoft.com/office/drawing/2014/main" id="{2E9915A3-E585-4E93-8BCA-F06CD9C2CC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08B77491-BEB4-4064-BFB7-518FA36F0B09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8111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2827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2521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13260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98126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4169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>
            <a:extLst>
              <a:ext uri="{FF2B5EF4-FFF2-40B4-BE49-F238E27FC236}">
                <a16:creationId xmlns:a16="http://schemas.microsoft.com/office/drawing/2014/main" id="{3EE37074-339E-4323-8DB8-9B05A49E32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3971" name="备注占位符 2">
            <a:extLst>
              <a:ext uri="{FF2B5EF4-FFF2-40B4-BE49-F238E27FC236}">
                <a16:creationId xmlns:a16="http://schemas.microsoft.com/office/drawing/2014/main" id="{CEA50511-5961-4C13-B3F4-E5B9BD32FF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日期占位符 3">
            <a:extLst>
              <a:ext uri="{FF2B5EF4-FFF2-40B4-BE49-F238E27FC236}">
                <a16:creationId xmlns:a16="http://schemas.microsoft.com/office/drawing/2014/main" id="{DCBDECE9-7C86-461E-905E-4F27D9637E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86E86D39-6559-4AC7-AC69-0489391C2C6B}" type="datetime1">
              <a:rPr lang="zh-CN" altLang="en-US" smtClean="0"/>
              <a:pPr>
                <a:buFont typeface="Arial" panose="020B0604020202020204" pitchFamily="34" charset="0"/>
                <a:buChar char="•"/>
              </a:pPr>
              <a:t>2018/1/10</a:t>
            </a:fld>
            <a:endParaRPr lang="zh-CN" altLang="en-US" sz="1200"/>
          </a:p>
        </p:txBody>
      </p:sp>
      <p:sp>
        <p:nvSpPr>
          <p:cNvPr id="83973" name="灯片编号占位符 4">
            <a:extLst>
              <a:ext uri="{FF2B5EF4-FFF2-40B4-BE49-F238E27FC236}">
                <a16:creationId xmlns:a16="http://schemas.microsoft.com/office/drawing/2014/main" id="{67CF2211-020F-4021-9077-F0449AAFB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fld id="{C4E1394D-7713-4847-BD19-260B37D624E1}" type="slidenum">
              <a:rPr lang="zh-CN" altLang="en-US" smtClean="0"/>
              <a:pPr>
                <a:buFont typeface="Arial" panose="020B0604020202020204" pitchFamily="34" charset="0"/>
                <a:buChar char="•"/>
              </a:pPr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3790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AE958-5EAE-40A3-A6FE-55EDD52BF377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73BF5-2A89-4C15-B4FC-2BBE76DECD86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F7230-8F1D-403F-9498-A91675E2DA98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AF5E2-14D4-4203-B3B6-AC77BFC2A64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DABF0-A9E6-4F7C-BE66-A2745C8EDD1D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C9F36-717E-4181-9B0D-A193E97164AF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15F07-D2C8-4EC0-8659-750452FBC750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F7ECE3-7170-4FD3-950E-27E27FD5442C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0BD45-BE08-459D-8CC9-1D32D297B8D4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E69D0-5EFA-4BE0-A7C5-7D16A3DBFFA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2A88D-2F32-4BCD-919E-63715D20B7AB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124C2-BFC1-4F32-B3AD-F23CF5AD7F0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F2263-5628-47D1-9D3C-924F0BBF7A09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DD2A3C-4401-43FA-9302-0D1EE865FD92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0D9AD-E215-40F0-9AAF-4097FA106A93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D0EDAA-BFB5-4591-8E97-E8B6AC3FD98D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99E6F-CC6F-4490-A73F-146441178026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C6783D-4744-478B-B468-C1E51E802BF9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50486-493B-45B9-B5B1-62B6101556DD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A97A2-C159-4339-9CC3-FB9ED30D051A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C5E03-F0F8-4A4F-97E0-EF1DF8E76B75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4DE364-8129-4A22-95D6-E459FAB56EA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76582-95CD-4991-ADD5-599AD309F648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FD20D-7D3F-41BA-AC6E-EF410187B6CA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9"/>
          <p:cNvSpPr>
            <a:spLocks noChangeArrowheads="1"/>
          </p:cNvSpPr>
          <p:nvPr/>
        </p:nvSpPr>
        <p:spPr bwMode="auto">
          <a:xfrm>
            <a:off x="-638175" y="6486525"/>
            <a:ext cx="1700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口令：BBS1113</a:t>
            </a:r>
          </a:p>
        </p:txBody>
      </p:sp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E6A5F9-A341-4459-9312-7D95DFBBB1CB}" type="datetime1">
              <a:rPr lang="zh-CN" altLang="en-US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08FA5D1-D859-4970-AC62-9E88EF81D51C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32" name="矩形 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CF8E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3" name="矩形 7"/>
          <p:cNvSpPr>
            <a:spLocks noChangeArrowheads="1"/>
          </p:cNvSpPr>
          <p:nvPr/>
        </p:nvSpPr>
        <p:spPr bwMode="auto">
          <a:xfrm>
            <a:off x="0" y="6445250"/>
            <a:ext cx="12192000" cy="419100"/>
          </a:xfrm>
          <a:prstGeom prst="rect">
            <a:avLst/>
          </a:prstGeom>
          <a:solidFill>
            <a:srgbClr val="E74C2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4" name="矩形 8"/>
          <p:cNvSpPr>
            <a:spLocks noChangeArrowheads="1"/>
          </p:cNvSpPr>
          <p:nvPr/>
        </p:nvSpPr>
        <p:spPr bwMode="auto">
          <a:xfrm>
            <a:off x="0" y="6445250"/>
            <a:ext cx="1062038" cy="419100"/>
          </a:xfrm>
          <a:prstGeom prst="rect">
            <a:avLst/>
          </a:prstGeom>
          <a:solidFill>
            <a:srgbClr val="1314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rapidesign.cn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9%BB%91%E7%9B%92%E6%B5%8B%E8%AF%95" TargetMode="External"/><Relationship Id="rId2" Type="http://schemas.openxmlformats.org/officeDocument/2006/relationships/hyperlink" Target="https://zh.wikipedia.org/wiki/%E7%99%BD%E7%9B%92%E6%B5%8B%E8%AF%95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djangoproject.com/en/2.0/" TargetMode="External"/><Relationship Id="rId5" Type="http://schemas.openxmlformats.org/officeDocument/2006/relationships/hyperlink" Target="https://docs.mongodb.com/" TargetMode="Externa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椭圆 8"/>
          <p:cNvSpPr>
            <a:spLocks noChangeArrowheads="1"/>
          </p:cNvSpPr>
          <p:nvPr/>
        </p:nvSpPr>
        <p:spPr bwMode="auto">
          <a:xfrm>
            <a:off x="11550650" y="6496050"/>
            <a:ext cx="298450" cy="300038"/>
          </a:xfrm>
          <a:prstGeom prst="ellipse">
            <a:avLst/>
          </a:prstGeom>
          <a:solidFill>
            <a:srgbClr val="FCF8E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右箭头 9"/>
          <p:cNvSpPr>
            <a:spLocks noChangeArrowheads="1"/>
          </p:cNvSpPr>
          <p:nvPr/>
        </p:nvSpPr>
        <p:spPr bwMode="auto">
          <a:xfrm>
            <a:off x="11639550" y="6556375"/>
            <a:ext cx="144463" cy="1682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2A3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直接连接符 17"/>
          <p:cNvSpPr>
            <a:spLocks noChangeShapeType="1"/>
          </p:cNvSpPr>
          <p:nvPr/>
        </p:nvSpPr>
        <p:spPr bwMode="auto">
          <a:xfrm>
            <a:off x="4776788" y="4632325"/>
            <a:ext cx="2622550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7" name="矩形 2"/>
          <p:cNvSpPr>
            <a:spLocks noChangeArrowheads="1"/>
          </p:cNvSpPr>
          <p:nvPr/>
        </p:nvSpPr>
        <p:spPr bwMode="auto">
          <a:xfrm>
            <a:off x="0" y="104775"/>
            <a:ext cx="1804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000000"/>
                </a:solidFill>
                <a:sym typeface="宋体" panose="02010600030101010101" pitchFamily="2" charset="-122"/>
              </a:rPr>
              <a:t>口令：RAPID708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3079" name="组合 1"/>
          <p:cNvGrpSpPr/>
          <p:nvPr/>
        </p:nvGrpSpPr>
        <p:grpSpPr bwMode="auto">
          <a:xfrm>
            <a:off x="6572743" y="4136995"/>
            <a:ext cx="3132138" cy="400110"/>
            <a:chOff x="0" y="0"/>
            <a:chExt cx="2562727" cy="400091"/>
          </a:xfrm>
        </p:grpSpPr>
        <p:sp>
          <p:nvSpPr>
            <p:cNvPr id="3083" name="文本框 23"/>
            <p:cNvSpPr>
              <a:spLocks noChangeArrowheads="1"/>
            </p:cNvSpPr>
            <p:nvPr/>
          </p:nvSpPr>
          <p:spPr bwMode="auto">
            <a:xfrm>
              <a:off x="300790" y="0"/>
              <a:ext cx="1985211" cy="40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2018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年</a:t>
              </a: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月</a:t>
              </a: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日</a:t>
              </a:r>
            </a:p>
          </p:txBody>
        </p:sp>
        <p:sp>
          <p:nvSpPr>
            <p:cNvPr id="3084" name="直接连接符 29"/>
            <p:cNvSpPr>
              <a:spLocks noChangeShapeType="1"/>
            </p:cNvSpPr>
            <p:nvPr/>
          </p:nvSpPr>
          <p:spPr bwMode="auto">
            <a:xfrm>
              <a:off x="0" y="179812"/>
              <a:ext cx="288758" cy="1"/>
            </a:xfrm>
            <a:prstGeom prst="line">
              <a:avLst/>
            </a:prstGeom>
            <a:noFill/>
            <a:ln w="6350">
              <a:solidFill>
                <a:srgbClr val="13142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直接连接符 30"/>
            <p:cNvSpPr>
              <a:spLocks noChangeShapeType="1"/>
            </p:cNvSpPr>
            <p:nvPr/>
          </p:nvSpPr>
          <p:spPr bwMode="auto">
            <a:xfrm>
              <a:off x="2273969" y="167781"/>
              <a:ext cx="288758" cy="1"/>
            </a:xfrm>
            <a:prstGeom prst="line">
              <a:avLst/>
            </a:prstGeom>
            <a:noFill/>
            <a:ln w="6350">
              <a:solidFill>
                <a:srgbClr val="131426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任意多边形 14"/>
          <p:cNvSpPr>
            <a:spLocks noChangeArrowheads="1"/>
          </p:cNvSpPr>
          <p:nvPr/>
        </p:nvSpPr>
        <p:spPr bwMode="auto">
          <a:xfrm>
            <a:off x="0" y="0"/>
            <a:ext cx="12192000" cy="3101975"/>
          </a:xfrm>
          <a:custGeom>
            <a:avLst/>
            <a:gdLst>
              <a:gd name="T0" fmla="*/ 0 w 12192000"/>
              <a:gd name="T1" fmla="*/ 0 h 3101556"/>
              <a:gd name="T2" fmla="*/ 12192000 w 12192000"/>
              <a:gd name="T3" fmla="*/ 0 h 3101556"/>
              <a:gd name="T4" fmla="*/ 12192000 w 12192000"/>
              <a:gd name="T5" fmla="*/ 3104489 h 3101556"/>
              <a:gd name="T6" fmla="*/ 4152453 w 12192000"/>
              <a:gd name="T7" fmla="*/ 3104489 h 3101556"/>
              <a:gd name="T8" fmla="*/ 4130878 w 12192000"/>
              <a:gd name="T9" fmla="*/ 2890263 h 3101556"/>
              <a:gd name="T10" fmla="*/ 2875546 w 12192000"/>
              <a:gd name="T11" fmla="*/ 1866172 h 3101556"/>
              <a:gd name="T12" fmla="*/ 1620215 w 12192000"/>
              <a:gd name="T13" fmla="*/ 2890263 h 3101556"/>
              <a:gd name="T14" fmla="*/ 1598640 w 12192000"/>
              <a:gd name="T15" fmla="*/ 3104489 h 3101556"/>
              <a:gd name="T16" fmla="*/ 0 w 12192000"/>
              <a:gd name="T17" fmla="*/ 3104489 h 3101556"/>
              <a:gd name="T18" fmla="*/ 0 w 12192000"/>
              <a:gd name="T19" fmla="*/ 0 h 31015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192000" h="3101556">
                <a:moveTo>
                  <a:pt x="0" y="0"/>
                </a:moveTo>
                <a:lnTo>
                  <a:pt x="12192000" y="0"/>
                </a:lnTo>
                <a:lnTo>
                  <a:pt x="12192000" y="3101556"/>
                </a:lnTo>
                <a:lnTo>
                  <a:pt x="4152453" y="3101556"/>
                </a:lnTo>
                <a:lnTo>
                  <a:pt x="4130878" y="2887533"/>
                </a:lnTo>
                <a:cubicBezTo>
                  <a:pt x="4011395" y="2303637"/>
                  <a:pt x="3494765" y="1864408"/>
                  <a:pt x="2875546" y="1864408"/>
                </a:cubicBezTo>
                <a:cubicBezTo>
                  <a:pt x="2256328" y="1864408"/>
                  <a:pt x="1739697" y="2303637"/>
                  <a:pt x="1620215" y="2887533"/>
                </a:cubicBezTo>
                <a:lnTo>
                  <a:pt x="1598640" y="3101556"/>
                </a:lnTo>
                <a:lnTo>
                  <a:pt x="0" y="3101556"/>
                </a:lnTo>
                <a:lnTo>
                  <a:pt x="0" y="0"/>
                </a:lnTo>
                <a:close/>
              </a:path>
            </a:pathLst>
          </a:custGeom>
          <a:solidFill>
            <a:srgbClr val="1314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2"/>
          <p:cNvSpPr>
            <a:spLocks noChangeArrowheads="1"/>
          </p:cNvSpPr>
          <p:nvPr/>
        </p:nvSpPr>
        <p:spPr bwMode="auto">
          <a:xfrm>
            <a:off x="5539816" y="2167523"/>
            <a:ext cx="516555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FCF8E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电商营销平台</a:t>
            </a:r>
            <a:endParaRPr lang="en-US" altLang="zh-CN" sz="5400" b="1" dirty="0">
              <a:solidFill>
                <a:srgbClr val="FCF8E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>
                <a:solidFill>
                  <a:srgbClr val="1314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总评审</a:t>
            </a:r>
          </a:p>
        </p:txBody>
      </p:sp>
      <p:pic>
        <p:nvPicPr>
          <p:cNvPr id="3081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885" y="1918505"/>
            <a:ext cx="2426305" cy="236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文本框 58"/>
          <p:cNvSpPr>
            <a:spLocks noChangeArrowheads="1"/>
          </p:cNvSpPr>
          <p:nvPr/>
        </p:nvSpPr>
        <p:spPr bwMode="auto">
          <a:xfrm>
            <a:off x="1824038" y="4337050"/>
            <a:ext cx="203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2017SE-G03</a:t>
            </a:r>
          </a:p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组长：陈董锴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组员：吴安之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吕莉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left)">
                                      <p:cBhvr>
                                        <p:cTn id="13" dur="2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284AA3-FC3F-42E0-B8F7-4D8A6003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1" y="1282589"/>
            <a:ext cx="11043218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7FEF33-1B82-45BA-8E8C-9EE1FCD9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" y="1099472"/>
            <a:ext cx="10328559" cy="40369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205446-A329-4A2C-8781-687F203B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66" y="4538559"/>
            <a:ext cx="11011466" cy="200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377DB6-9F1D-4474-887B-72BBA03D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88" y="1131520"/>
            <a:ext cx="11231224" cy="52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9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16C161-7ACA-4DC5-A528-DF53E2AFC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1166376"/>
            <a:ext cx="11000950" cy="50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技术可行性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DFEDAE-B211-4FA9-92B1-9D0676900288}"/>
              </a:ext>
            </a:extLst>
          </p:cNvPr>
          <p:cNvSpPr/>
          <p:nvPr/>
        </p:nvSpPr>
        <p:spPr>
          <a:xfrm>
            <a:off x="726778" y="1866305"/>
            <a:ext cx="4017334" cy="49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Django</a:t>
            </a:r>
            <a:b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100" dirty="0" err="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Python+Apache+Django+MongoDB</a:t>
            </a:r>
            <a:br>
              <a:rPr lang="en-US" altLang="zh-CN" kern="1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优点：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1.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功能框架清晰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2.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编码量小、开发效率高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3.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有现成模版减少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UI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工作量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4.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国外网站开发应用选型热点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5.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可交流资源多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6.</a:t>
            </a:r>
            <a:r>
              <a:rPr lang="zh-CN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  <a:t>在迅速发展中</a:t>
            </a: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b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cs typeface="宋体" panose="02010600030101010101" pitchFamily="2" charset="-122"/>
              </a:rPr>
            </a:b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C4E88E-08F6-4F44-92D6-78987CBC8509}"/>
              </a:ext>
            </a:extLst>
          </p:cNvPr>
          <p:cNvSpPr/>
          <p:nvPr/>
        </p:nvSpPr>
        <p:spPr>
          <a:xfrm>
            <a:off x="4136815" y="849769"/>
            <a:ext cx="728092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缺点：</a:t>
            </a:r>
            <a:br>
              <a:rPr lang="zh-CN" altLang="en-US" sz="2000" dirty="0"/>
            </a:br>
            <a:r>
              <a:rPr lang="en-US" altLang="zh-CN" sz="2000" dirty="0"/>
              <a:t>1.</a:t>
            </a:r>
            <a:r>
              <a:rPr lang="zh-CN" altLang="en-US" sz="2000" dirty="0"/>
              <a:t>上手有一定门槛</a:t>
            </a:r>
            <a:br>
              <a:rPr lang="zh-CN" altLang="en-US" sz="2000" dirty="0"/>
            </a:br>
            <a:r>
              <a:rPr lang="en-US" altLang="zh-CN" sz="2000" dirty="0"/>
              <a:t>2.</a:t>
            </a:r>
            <a:r>
              <a:rPr lang="zh-CN" altLang="en-US" sz="2000" dirty="0"/>
              <a:t>发布时间短，应用模块资源不多</a:t>
            </a:r>
          </a:p>
          <a:p>
            <a:r>
              <a:rPr lang="zh-CN" altLang="en-US" sz="2000" dirty="0"/>
              <a:t> 语言选择：对于</a:t>
            </a:r>
            <a:r>
              <a:rPr lang="en-US" altLang="zh-CN" sz="2000" dirty="0"/>
              <a:t>Web</a:t>
            </a:r>
            <a:r>
              <a:rPr lang="zh-CN" altLang="en-US" sz="2000" dirty="0"/>
              <a:t>项目的开发 </a:t>
            </a:r>
            <a:r>
              <a:rPr lang="en-US" altLang="zh-CN" sz="2000" dirty="0"/>
              <a:t>Python  Java</a:t>
            </a:r>
            <a:r>
              <a:rPr lang="zh-CN" altLang="en-US" sz="2000" dirty="0"/>
              <a:t>是两个主流的语言方向选择。</a:t>
            </a:r>
          </a:p>
          <a:p>
            <a:r>
              <a:rPr lang="zh-CN" altLang="en-US" sz="2000" dirty="0"/>
              <a:t>框架开发必然能够加快开发的进度和效率已经准确度</a:t>
            </a:r>
          </a:p>
          <a:p>
            <a:r>
              <a:rPr lang="zh-CN" altLang="en-US" sz="2000" dirty="0"/>
              <a:t> </a:t>
            </a:r>
          </a:p>
          <a:p>
            <a:r>
              <a:rPr lang="en-US" altLang="zh-CN" sz="2000" dirty="0"/>
              <a:t>Ⅰ</a:t>
            </a:r>
            <a:r>
              <a:rPr lang="zh-CN" altLang="en-US" sz="2000" dirty="0"/>
              <a:t>对于语言分析：</a:t>
            </a:r>
          </a:p>
          <a:p>
            <a:r>
              <a:rPr lang="zh-CN" altLang="en-US" sz="2000" dirty="0"/>
              <a:t>小组成员</a:t>
            </a:r>
            <a:r>
              <a:rPr lang="en-US" altLang="zh-CN" sz="2000" dirty="0"/>
              <a:t>3</a:t>
            </a:r>
            <a:r>
              <a:rPr lang="zh-CN" altLang="en-US" sz="2000" dirty="0"/>
              <a:t>人掌握</a:t>
            </a:r>
            <a:r>
              <a:rPr lang="en-US" altLang="zh-CN" sz="2000" dirty="0"/>
              <a:t>JAVA</a:t>
            </a:r>
            <a:r>
              <a:rPr lang="zh-CN" altLang="en-US" sz="2000" dirty="0"/>
              <a:t>，一人掌握</a:t>
            </a:r>
            <a:r>
              <a:rPr lang="en-US" altLang="zh-CN" sz="2000" dirty="0"/>
              <a:t>Python</a:t>
            </a:r>
            <a:r>
              <a:rPr lang="zh-CN" altLang="en-US" sz="2000" dirty="0"/>
              <a:t>。</a:t>
            </a:r>
            <a:r>
              <a:rPr lang="en-US" altLang="zh-CN" sz="2000" dirty="0"/>
              <a:t>JAVA</a:t>
            </a:r>
            <a:r>
              <a:rPr lang="zh-CN" altLang="en-US" sz="2000" dirty="0"/>
              <a:t>后台开发会更有可选性。但是掌握</a:t>
            </a:r>
            <a:r>
              <a:rPr lang="en-US" altLang="zh-CN" sz="2000" dirty="0"/>
              <a:t>Python</a:t>
            </a:r>
            <a:r>
              <a:rPr lang="zh-CN" altLang="en-US" sz="2000" dirty="0"/>
              <a:t>的成员有经验推荐以及本身其语言难度不难，代码有更高的维护性，适合新手后端开发，所以</a:t>
            </a:r>
            <a:r>
              <a:rPr lang="en-US" altLang="zh-CN" sz="2000" dirty="0"/>
              <a:t>Python</a:t>
            </a:r>
            <a:r>
              <a:rPr lang="zh-CN" altLang="en-US" sz="2000" dirty="0"/>
              <a:t>语言的也可以选择</a:t>
            </a:r>
          </a:p>
          <a:p>
            <a:r>
              <a:rPr lang="zh-CN" altLang="en-US" sz="2000" dirty="0"/>
              <a:t> </a:t>
            </a:r>
          </a:p>
          <a:p>
            <a:r>
              <a:rPr lang="en-US" altLang="zh-CN" sz="2000" dirty="0"/>
              <a:t>Ⅱ</a:t>
            </a:r>
            <a:r>
              <a:rPr lang="zh-CN" altLang="en-US" sz="2000" dirty="0"/>
              <a:t>对于开发模式的分析：</a:t>
            </a:r>
          </a:p>
          <a:p>
            <a:r>
              <a:rPr lang="zh-CN" altLang="en-US" sz="2000" dirty="0"/>
              <a:t>小组成员都掌握且熟悉</a:t>
            </a:r>
            <a:r>
              <a:rPr lang="en-US" altLang="zh-CN" sz="2000" dirty="0"/>
              <a:t>MVC</a:t>
            </a:r>
            <a:r>
              <a:rPr lang="zh-CN" altLang="en-US" sz="2000" dirty="0"/>
              <a:t>的开发设计思想，因此在框架的选择上会优先选择</a:t>
            </a:r>
            <a:r>
              <a:rPr lang="en-US" altLang="zh-CN" sz="2000" dirty="0"/>
              <a:t>MVC</a:t>
            </a:r>
            <a:r>
              <a:rPr lang="zh-CN" altLang="en-US" sz="2000" dirty="0"/>
              <a:t>开发模式为主导的框架，而</a:t>
            </a:r>
            <a:r>
              <a:rPr lang="en-US" altLang="zh-CN" sz="2000" dirty="0"/>
              <a:t>Django</a:t>
            </a:r>
            <a:r>
              <a:rPr lang="zh-CN" altLang="en-US" sz="2000" dirty="0"/>
              <a:t>的框架属于</a:t>
            </a:r>
            <a:r>
              <a:rPr lang="en-US" altLang="zh-CN" sz="2000" dirty="0"/>
              <a:t>MVT</a:t>
            </a:r>
            <a:r>
              <a:rPr lang="zh-CN" altLang="en-US" sz="2000" dirty="0"/>
              <a:t>，较</a:t>
            </a:r>
            <a:r>
              <a:rPr lang="en-US" altLang="zh-CN" sz="2000" dirty="0"/>
              <a:t>MVC</a:t>
            </a:r>
            <a:r>
              <a:rPr lang="zh-CN" altLang="en-US" sz="2000" dirty="0"/>
              <a:t>模式有了更好的提高。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0FB782-9A19-402A-99E0-C50776D3ECD1}"/>
              </a:ext>
            </a:extLst>
          </p:cNvPr>
          <p:cNvSpPr txBox="1"/>
          <p:nvPr/>
        </p:nvSpPr>
        <p:spPr>
          <a:xfrm>
            <a:off x="3999451" y="242203"/>
            <a:ext cx="3777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74C2E"/>
                </a:solidFill>
              </a:rPr>
              <a:t>从可行性分析报告中截取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C4E88E-08F6-4F44-92D6-78987CBC8509}"/>
              </a:ext>
            </a:extLst>
          </p:cNvPr>
          <p:cNvSpPr/>
          <p:nvPr/>
        </p:nvSpPr>
        <p:spPr>
          <a:xfrm>
            <a:off x="1736291" y="2354064"/>
            <a:ext cx="9017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一级用户：在固定社交平台（微信）进行销售的人士，每日处理过程繁琐。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用户代表：陈女士</a:t>
            </a:r>
            <a:endParaRPr lang="en-US" altLang="zh-CN" sz="20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二级用户：喜欢潮流服饰的年轻女士。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E74C2E"/>
                </a:solidFill>
              </a:rPr>
              <a:t>用户代表：身边的女同学</a:t>
            </a:r>
            <a:endParaRPr lang="zh-CN" altLang="zh-CN" sz="2000" b="1" dirty="0">
              <a:solidFill>
                <a:srgbClr val="E74C2E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0E6972-A09E-4DC9-AA64-F372039B67F6}"/>
              </a:ext>
            </a:extLst>
          </p:cNvPr>
          <p:cNvSpPr txBox="1"/>
          <p:nvPr/>
        </p:nvSpPr>
        <p:spPr>
          <a:xfrm>
            <a:off x="3901440" y="1480731"/>
            <a:ext cx="32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用户类别与用户代表</a:t>
            </a:r>
          </a:p>
        </p:txBody>
      </p:sp>
    </p:spTree>
    <p:extLst>
      <p:ext uri="{BB962C8B-B14F-4D97-AF65-F5344CB8AC3E}">
        <p14:creationId xmlns:p14="http://schemas.microsoft.com/office/powerpoint/2010/main" val="3413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0E6972-A09E-4DC9-AA64-F372039B67F6}"/>
              </a:ext>
            </a:extLst>
          </p:cNvPr>
          <p:cNvSpPr txBox="1"/>
          <p:nvPr/>
        </p:nvSpPr>
        <p:spPr>
          <a:xfrm>
            <a:off x="4165600" y="651173"/>
            <a:ext cx="32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界面原型</a:t>
            </a:r>
          </a:p>
        </p:txBody>
      </p:sp>
      <p:pic>
        <p:nvPicPr>
          <p:cNvPr id="1036" name="图片 25" descr="商品主页">
            <a:extLst>
              <a:ext uri="{FF2B5EF4-FFF2-40B4-BE49-F238E27FC236}">
                <a16:creationId xmlns:a16="http://schemas.microsoft.com/office/drawing/2014/main" id="{BE2B0558-0E80-4348-8777-20AF7F23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" y="1671284"/>
            <a:ext cx="522605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图片 22" descr="注册与登录">
            <a:extLst>
              <a:ext uri="{FF2B5EF4-FFF2-40B4-BE49-F238E27FC236}">
                <a16:creationId xmlns:a16="http://schemas.microsoft.com/office/drawing/2014/main" id="{AF011C70-D9F4-4B03-84A6-76F8E17C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1099902"/>
            <a:ext cx="50863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2AD606BD-0875-4D0E-B812-BCACDB0F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085CBDC-137E-4ABD-A178-C25A5CDC6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48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12793B1-D3F8-44E4-9615-CF9C2FD7D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5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0E6972-A09E-4DC9-AA64-F372039B67F6}"/>
              </a:ext>
            </a:extLst>
          </p:cNvPr>
          <p:cNvSpPr txBox="1"/>
          <p:nvPr/>
        </p:nvSpPr>
        <p:spPr>
          <a:xfrm>
            <a:off x="8123829" y="638690"/>
            <a:ext cx="324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界面原型</a:t>
            </a:r>
          </a:p>
        </p:txBody>
      </p:sp>
      <p:pic>
        <p:nvPicPr>
          <p:cNvPr id="1037" name="图片 26" descr="账户信息修改">
            <a:extLst>
              <a:ext uri="{FF2B5EF4-FFF2-40B4-BE49-F238E27FC236}">
                <a16:creationId xmlns:a16="http://schemas.microsoft.com/office/drawing/2014/main" id="{8E54FC66-A58D-4BDE-BFC2-B11A8C85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26817"/>
          <a:stretch>
            <a:fillRect/>
          </a:stretch>
        </p:blipFill>
        <p:spPr bwMode="auto">
          <a:xfrm>
            <a:off x="7810938" y="1587500"/>
            <a:ext cx="35433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24" descr="具体栏目">
            <a:extLst>
              <a:ext uri="{FF2B5EF4-FFF2-40B4-BE49-F238E27FC236}">
                <a16:creationId xmlns:a16="http://schemas.microsoft.com/office/drawing/2014/main" id="{F59D3DB0-7309-4FD0-A28B-77C1E68A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83" y="638237"/>
            <a:ext cx="35433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图片 23" descr="购物车">
            <a:extLst>
              <a:ext uri="{FF2B5EF4-FFF2-40B4-BE49-F238E27FC236}">
                <a16:creationId xmlns:a16="http://schemas.microsoft.com/office/drawing/2014/main" id="{54088291-E69A-4D07-8855-F551854F3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1689100"/>
            <a:ext cx="20701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2AD606BD-0875-4D0E-B812-BCACDB0F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085CBDC-137E-4ABD-A178-C25A5CDC6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487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12793B1-D3F8-44E4-9615-CF9C2FD7D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457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>
            <a:extLst>
              <a:ext uri="{FF2B5EF4-FFF2-40B4-BE49-F238E27FC236}">
                <a16:creationId xmlns:a16="http://schemas.microsoft.com/office/drawing/2014/main" id="{2E9795C5-782A-47ED-A1C3-68B3AAABA4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50AF358-9DA5-4118-B98E-099C195B3388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2018/1/10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3" name="文本框 2">
            <a:extLst>
              <a:ext uri="{FF2B5EF4-FFF2-40B4-BE49-F238E27FC236}">
                <a16:creationId xmlns:a16="http://schemas.microsoft.com/office/drawing/2014/main" id="{D1E413CC-AD7A-4DEE-AB39-FCBAB03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523875"/>
            <a:ext cx="7351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4" name="文本框 4">
            <a:extLst>
              <a:ext uri="{FF2B5EF4-FFF2-40B4-BE49-F238E27FC236}">
                <a16:creationId xmlns:a16="http://schemas.microsoft.com/office/drawing/2014/main" id="{524B40AA-2F94-4C31-AB8C-12C0AF9F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62" y="1208088"/>
            <a:ext cx="11664950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针对界面原型的用户反馈：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功能：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Arial" panose="020B0604020202020204" pitchFamily="34" charset="0"/>
              </a:rPr>
              <a:t>1.  </a:t>
            </a:r>
            <a:r>
              <a:rPr lang="zh-CN" altLang="en-US" sz="3600" dirty="0">
                <a:latin typeface="Arial" panose="020B0604020202020204" pitchFamily="34" charset="0"/>
              </a:rPr>
              <a:t>订单查看不是特别方便，可以改进</a:t>
            </a:r>
            <a:endParaRPr lang="en-US" altLang="zh-CN" sz="36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Arial" panose="020B0604020202020204" pitchFamily="34" charset="0"/>
              </a:rPr>
              <a:t>2.  </a:t>
            </a:r>
            <a:r>
              <a:rPr lang="zh-CN" altLang="en-US" sz="3600" dirty="0">
                <a:latin typeface="Arial" panose="020B0604020202020204" pitchFamily="34" charset="0"/>
              </a:rPr>
              <a:t>购物车的功能不完备</a:t>
            </a:r>
            <a:r>
              <a:rPr lang="en-US" altLang="zh-CN" sz="3600" dirty="0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Arial" panose="020B0604020202020204" pitchFamily="34" charset="0"/>
              </a:rPr>
              <a:t>界面</a:t>
            </a:r>
            <a:r>
              <a:rPr lang="zh-CN" altLang="en-US" dirty="0">
                <a:latin typeface="Arial" panose="020B0604020202020204" pitchFamily="34" charset="0"/>
              </a:rPr>
              <a:t>：</a:t>
            </a:r>
            <a:endParaRPr lang="en-US" altLang="zh-CN" dirty="0"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3600" dirty="0">
                <a:latin typeface="Arial" panose="020B0604020202020204" pitchFamily="34" charset="0"/>
              </a:rPr>
              <a:t>设计的图标有些不是很好看</a:t>
            </a:r>
            <a:endParaRPr lang="en-US" altLang="zh-CN" sz="3600" dirty="0">
              <a:latin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3600" dirty="0">
                <a:latin typeface="Arial" panose="020B0604020202020204" pitchFamily="34" charset="0"/>
              </a:rPr>
              <a:t>布局不到位</a:t>
            </a:r>
            <a:endParaRPr lang="en-US" altLang="zh-CN" sz="36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A4257E59-669B-4B00-A872-9FBB0710DDE5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FE8BFAFC-C033-4DCB-B420-FBEA1F36B65B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3" name="矩形 38">
                <a:extLst>
                  <a:ext uri="{FF2B5EF4-FFF2-40B4-BE49-F238E27FC236}">
                    <a16:creationId xmlns:a16="http://schemas.microsoft.com/office/drawing/2014/main" id="{4BB2EC7C-D69C-468B-A964-49D614A73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直角三角形 39">
                <a:extLst>
                  <a:ext uri="{FF2B5EF4-FFF2-40B4-BE49-F238E27FC236}">
                    <a16:creationId xmlns:a16="http://schemas.microsoft.com/office/drawing/2014/main" id="{E253BE42-CBD2-48A2-B544-292C46DA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" name="文本框 40">
              <a:extLst>
                <a:ext uri="{FF2B5EF4-FFF2-40B4-BE49-F238E27FC236}">
                  <a16:creationId xmlns:a16="http://schemas.microsoft.com/office/drawing/2014/main" id="{27FEE547-4CB7-4EC1-B5EC-95409B2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8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>
            <a:extLst>
              <a:ext uri="{FF2B5EF4-FFF2-40B4-BE49-F238E27FC236}">
                <a16:creationId xmlns:a16="http://schemas.microsoft.com/office/drawing/2014/main" id="{2E9795C5-782A-47ED-A1C3-68B3AAABA4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50AF358-9DA5-4118-B98E-099C195B3388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2018/1/10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3" name="文本框 2">
            <a:extLst>
              <a:ext uri="{FF2B5EF4-FFF2-40B4-BE49-F238E27FC236}">
                <a16:creationId xmlns:a16="http://schemas.microsoft.com/office/drawing/2014/main" id="{D1E413CC-AD7A-4DEE-AB39-FCBAB03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523875"/>
            <a:ext cx="7351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4" name="文本框 4">
            <a:extLst>
              <a:ext uri="{FF2B5EF4-FFF2-40B4-BE49-F238E27FC236}">
                <a16:creationId xmlns:a16="http://schemas.microsoft.com/office/drawing/2014/main" id="{524B40AA-2F94-4C31-AB8C-12C0AF9F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62" y="1208088"/>
            <a:ext cx="11664950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针对界面原型的用户反馈：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非功能性需求：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</a:pPr>
            <a:r>
              <a:rPr lang="zh-CN" altLang="zh-CN" sz="3600" dirty="0"/>
              <a:t>响应时间</a:t>
            </a:r>
            <a:r>
              <a:rPr lang="zh-CN" altLang="en-US" sz="3600" dirty="0"/>
              <a:t>应当够快</a:t>
            </a:r>
            <a:r>
              <a:rPr lang="zh-CN" altLang="zh-CN" sz="3600" dirty="0"/>
              <a:t>：立即</a:t>
            </a:r>
            <a:r>
              <a:rPr lang="en-US" altLang="zh-CN" sz="3600" dirty="0"/>
              <a:t>(</a:t>
            </a:r>
            <a:r>
              <a:rPr lang="zh-CN" altLang="zh-CN" sz="3600" dirty="0"/>
              <a:t>延迟</a:t>
            </a:r>
            <a:r>
              <a:rPr lang="en-US" altLang="zh-CN" sz="3600" dirty="0"/>
              <a:t>200</a:t>
            </a:r>
            <a:r>
              <a:rPr lang="zh-CN" altLang="zh-CN" sz="3600" dirty="0"/>
              <a:t>毫秒以内</a:t>
            </a:r>
            <a:r>
              <a:rPr lang="en-US" altLang="zh-CN" sz="3600" dirty="0"/>
              <a:t>)</a:t>
            </a:r>
            <a:endParaRPr lang="zh-CN" altLang="zh-CN" sz="3600" dirty="0"/>
          </a:p>
          <a:p>
            <a:r>
              <a:rPr lang="en-US" altLang="zh-CN" sz="3600" dirty="0"/>
              <a:t>  </a:t>
            </a:r>
            <a:r>
              <a:rPr lang="zh-CN" altLang="zh-CN" sz="3600" dirty="0"/>
              <a:t>更新处理时间：</a:t>
            </a:r>
            <a:r>
              <a:rPr lang="en-US" altLang="zh-CN" sz="3600" dirty="0"/>
              <a:t>1</a:t>
            </a:r>
            <a:r>
              <a:rPr lang="zh-CN" altLang="zh-CN" sz="3600" dirty="0"/>
              <a:t>秒以内</a:t>
            </a:r>
          </a:p>
          <a:p>
            <a:r>
              <a:rPr lang="en-US" altLang="zh-CN" sz="3600" dirty="0"/>
              <a:t>  </a:t>
            </a:r>
            <a:r>
              <a:rPr lang="zh-CN" altLang="zh-CN" sz="3600" dirty="0"/>
              <a:t>数据的转换和传送时间：</a:t>
            </a:r>
            <a:r>
              <a:rPr lang="en-US" altLang="zh-CN" sz="3600" dirty="0"/>
              <a:t>1</a:t>
            </a:r>
            <a:r>
              <a:rPr lang="zh-CN" altLang="zh-CN" sz="3600" dirty="0"/>
              <a:t>秒以内</a:t>
            </a:r>
            <a:endParaRPr lang="en-US" altLang="zh-CN" sz="3600" dirty="0"/>
          </a:p>
          <a:p>
            <a:pPr>
              <a:buNone/>
            </a:pP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A4257E59-669B-4B00-A872-9FBB0710DDE5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FE8BFAFC-C033-4DCB-B420-FBEA1F36B65B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3" name="矩形 38">
                <a:extLst>
                  <a:ext uri="{FF2B5EF4-FFF2-40B4-BE49-F238E27FC236}">
                    <a16:creationId xmlns:a16="http://schemas.microsoft.com/office/drawing/2014/main" id="{4BB2EC7C-D69C-468B-A964-49D614A73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直角三角形 39">
                <a:extLst>
                  <a:ext uri="{FF2B5EF4-FFF2-40B4-BE49-F238E27FC236}">
                    <a16:creationId xmlns:a16="http://schemas.microsoft.com/office/drawing/2014/main" id="{E253BE42-CBD2-48A2-B544-292C46DA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" name="文本框 40">
              <a:extLst>
                <a:ext uri="{FF2B5EF4-FFF2-40B4-BE49-F238E27FC236}">
                  <a16:creationId xmlns:a16="http://schemas.microsoft.com/office/drawing/2014/main" id="{27FEE547-4CB7-4EC1-B5EC-95409B2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58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2"/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1641A4B-D15C-4115-AE7B-9E800125DA6E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t>2018/1/10</a:t>
            </a:fld>
            <a:endParaRPr lang="zh-CN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矩形 6">
            <a:hlinkClick r:id="rId2"/>
          </p:cNvPr>
          <p:cNvSpPr>
            <a:spLocks noChangeArrowheads="1"/>
          </p:cNvSpPr>
          <p:nvPr/>
        </p:nvSpPr>
        <p:spPr bwMode="auto">
          <a:xfrm>
            <a:off x="0" y="2362835"/>
            <a:ext cx="3698875" cy="1568450"/>
          </a:xfrm>
          <a:prstGeom prst="rect">
            <a:avLst/>
          </a:prstGeom>
          <a:solidFill>
            <a:srgbClr val="E74C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100" name="组合 1"/>
          <p:cNvGrpSpPr/>
          <p:nvPr/>
        </p:nvGrpSpPr>
        <p:grpSpPr bwMode="auto">
          <a:xfrm>
            <a:off x="801688" y="2478723"/>
            <a:ext cx="1989137" cy="1223962"/>
            <a:chOff x="0" y="0"/>
            <a:chExt cx="1604534" cy="1113537"/>
          </a:xfrm>
        </p:grpSpPr>
        <p:sp>
          <p:nvSpPr>
            <p:cNvPr id="4117" name="文本框 7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0453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6858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48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4118" name="文本框 8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71372" y="759594"/>
              <a:ext cx="1492149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6858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700" b="1">
                  <a:solidFill>
                    <a:srgbClr val="FFFFFF"/>
                  </a:solidFill>
                  <a:latin typeface="方正中等线简体" pitchFamily="1" charset="-122"/>
                  <a:ea typeface="方正中等线简体" pitchFamily="1" charset="-122"/>
                  <a:sym typeface="Arial" panose="020B0604020202020204" pitchFamily="34" charset="0"/>
                </a:rPr>
                <a:t>CONTENTS</a:t>
              </a:r>
              <a:endParaRPr lang="zh-CN" altLang="en-US" sz="1700" b="1">
                <a:solidFill>
                  <a:srgbClr val="FFFFFF"/>
                </a:solidFill>
                <a:latin typeface="方正中等线简体" pitchFamily="1" charset="-122"/>
                <a:ea typeface="方正中等线简体" pitchFamily="1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01" name="组合 14"/>
          <p:cNvGrpSpPr/>
          <p:nvPr/>
        </p:nvGrpSpPr>
        <p:grpSpPr bwMode="auto">
          <a:xfrm>
            <a:off x="4821555" y="2518728"/>
            <a:ext cx="4098926" cy="322076"/>
            <a:chOff x="0" y="0"/>
            <a:chExt cx="3307447" cy="291959"/>
          </a:xfrm>
        </p:grpSpPr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0" y="53244"/>
              <a:ext cx="125534" cy="125198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文本框 17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234417" y="0"/>
              <a:ext cx="3073030" cy="29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可行性分析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2" name="组合 18"/>
          <p:cNvGrpSpPr/>
          <p:nvPr/>
        </p:nvGrpSpPr>
        <p:grpSpPr bwMode="auto">
          <a:xfrm>
            <a:off x="4821555" y="3268028"/>
            <a:ext cx="4098924" cy="284693"/>
            <a:chOff x="0" y="0"/>
            <a:chExt cx="3308186" cy="259997"/>
          </a:xfrm>
        </p:grpSpPr>
        <p:sp>
          <p:nvSpPr>
            <p:cNvPr id="12" name="椭圆 19"/>
            <p:cNvSpPr>
              <a:spLocks noChangeArrowheads="1"/>
            </p:cNvSpPr>
            <p:nvPr/>
          </p:nvSpPr>
          <p:spPr bwMode="auto">
            <a:xfrm>
              <a:off x="0" y="52192"/>
              <a:ext cx="125562" cy="126131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文本框 21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234468" y="0"/>
              <a:ext cx="3073718" cy="259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需求分析及用户反馈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3" name="组合 22"/>
          <p:cNvGrpSpPr/>
          <p:nvPr/>
        </p:nvGrpSpPr>
        <p:grpSpPr bwMode="auto">
          <a:xfrm>
            <a:off x="4821555" y="3964940"/>
            <a:ext cx="3926204" cy="322076"/>
            <a:chOff x="0" y="0"/>
            <a:chExt cx="3167935" cy="291045"/>
          </a:xfrm>
        </p:grpSpPr>
        <p:sp>
          <p:nvSpPr>
            <p:cNvPr id="15" name="椭圆 23"/>
            <p:cNvSpPr>
              <a:spLocks noChangeArrowheads="1"/>
            </p:cNvSpPr>
            <p:nvPr/>
          </p:nvSpPr>
          <p:spPr bwMode="auto">
            <a:xfrm>
              <a:off x="0" y="53079"/>
              <a:ext cx="125529" cy="124806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文本框 25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234406" y="0"/>
              <a:ext cx="2933529" cy="29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设计阶段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04" name="组合 13"/>
          <p:cNvGrpSpPr/>
          <p:nvPr/>
        </p:nvGrpSpPr>
        <p:grpSpPr bwMode="auto">
          <a:xfrm>
            <a:off x="4821555" y="1729740"/>
            <a:ext cx="4312285" cy="477054"/>
            <a:chOff x="0" y="0"/>
            <a:chExt cx="3479608" cy="434859"/>
          </a:xfrm>
        </p:grpSpPr>
        <p:sp>
          <p:nvSpPr>
            <p:cNvPr id="18" name="椭圆 9"/>
            <p:cNvSpPr>
              <a:spLocks noChangeArrowheads="1"/>
            </p:cNvSpPr>
            <p:nvPr/>
          </p:nvSpPr>
          <p:spPr bwMode="auto">
            <a:xfrm>
              <a:off x="0" y="52095"/>
              <a:ext cx="125534" cy="125897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文本框 11">
              <a:hlinkClick r:id="rId2"/>
            </p:cNvPr>
            <p:cNvSpPr>
              <a:spLocks noChangeArrowheads="1"/>
            </p:cNvSpPr>
            <p:nvPr/>
          </p:nvSpPr>
          <p:spPr bwMode="auto">
            <a:xfrm>
              <a:off x="234417" y="0"/>
              <a:ext cx="3245191" cy="43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fontAlgn="auto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项目计划与实际进度</a:t>
              </a:r>
            </a:p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105" name="图片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8" y="378672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任意多边形 28"/>
          <p:cNvSpPr>
            <a:spLocks noChangeArrowheads="1"/>
          </p:cNvSpPr>
          <p:nvPr/>
        </p:nvSpPr>
        <p:spPr bwMode="auto">
          <a:xfrm>
            <a:off x="0" y="-31750"/>
            <a:ext cx="12204700" cy="781050"/>
          </a:xfrm>
          <a:custGeom>
            <a:avLst/>
            <a:gdLst>
              <a:gd name="T0" fmla="*/ 0 w 12204032"/>
              <a:gd name="T1" fmla="*/ 0 h 780346"/>
              <a:gd name="T2" fmla="*/ 242885 w 12204032"/>
              <a:gd name="T3" fmla="*/ 0 h 780346"/>
              <a:gd name="T4" fmla="*/ 619205 w 12204032"/>
              <a:gd name="T5" fmla="*/ 0 h 780346"/>
              <a:gd name="T6" fmla="*/ 4327516 w 12204032"/>
              <a:gd name="T7" fmla="*/ 0 h 780346"/>
              <a:gd name="T8" fmla="*/ 12204700 w 12204032"/>
              <a:gd name="T9" fmla="*/ 0 h 780346"/>
              <a:gd name="T10" fmla="*/ 12204700 w 12204032"/>
              <a:gd name="T11" fmla="*/ 781050 h 780346"/>
              <a:gd name="T12" fmla="*/ 9743266 w 12204032"/>
              <a:gd name="T13" fmla="*/ 781050 h 780346"/>
              <a:gd name="T14" fmla="*/ 5989999 w 12204032"/>
              <a:gd name="T15" fmla="*/ 781050 h 780346"/>
              <a:gd name="T16" fmla="*/ 4855514 w 12204032"/>
              <a:gd name="T17" fmla="*/ 781050 h 780346"/>
              <a:gd name="T18" fmla="*/ 4327516 w 12204032"/>
              <a:gd name="T19" fmla="*/ 781050 h 780346"/>
              <a:gd name="T20" fmla="*/ 1905367 w 12204032"/>
              <a:gd name="T21" fmla="*/ 781050 h 780346"/>
              <a:gd name="T22" fmla="*/ 1902128 w 12204032"/>
              <a:gd name="T23" fmla="*/ 759817 h 780346"/>
              <a:gd name="T24" fmla="*/ 1338124 w 12204032"/>
              <a:gd name="T25" fmla="*/ 299750 h 780346"/>
              <a:gd name="T26" fmla="*/ 774120 w 12204032"/>
              <a:gd name="T27" fmla="*/ 759817 h 780346"/>
              <a:gd name="T28" fmla="*/ 770881 w 12204032"/>
              <a:gd name="T29" fmla="*/ 781050 h 780346"/>
              <a:gd name="T30" fmla="*/ 619205 w 12204032"/>
              <a:gd name="T31" fmla="*/ 781050 h 780346"/>
              <a:gd name="T32" fmla="*/ 242885 w 12204032"/>
              <a:gd name="T33" fmla="*/ 781050 h 780346"/>
              <a:gd name="T34" fmla="*/ 0 w 12204032"/>
              <a:gd name="T35" fmla="*/ 781050 h 7803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204032"/>
              <a:gd name="T55" fmla="*/ 0 h 780346"/>
              <a:gd name="T56" fmla="*/ 12204032 w 12204032"/>
              <a:gd name="T57" fmla="*/ 780346 h 78034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lnTo>
                  <a:pt x="0" y="0"/>
                </a:lnTo>
                <a:close/>
              </a:path>
            </a:pathLst>
          </a:custGeom>
          <a:solidFill>
            <a:srgbClr val="1314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1" name="组合 22">
            <a:extLst>
              <a:ext uri="{FF2B5EF4-FFF2-40B4-BE49-F238E27FC236}">
                <a16:creationId xmlns:a16="http://schemas.microsoft.com/office/drawing/2014/main" id="{8660EDA0-94D1-4FF6-90E1-F89F78B9843D}"/>
              </a:ext>
            </a:extLst>
          </p:cNvPr>
          <p:cNvGrpSpPr/>
          <p:nvPr/>
        </p:nvGrpSpPr>
        <p:grpSpPr bwMode="auto">
          <a:xfrm>
            <a:off x="4821555" y="4699235"/>
            <a:ext cx="3926204" cy="322076"/>
            <a:chOff x="0" y="0"/>
            <a:chExt cx="3167935" cy="291045"/>
          </a:xfrm>
        </p:grpSpPr>
        <p:sp>
          <p:nvSpPr>
            <p:cNvPr id="22" name="椭圆 23">
              <a:extLst>
                <a:ext uri="{FF2B5EF4-FFF2-40B4-BE49-F238E27FC236}">
                  <a16:creationId xmlns:a16="http://schemas.microsoft.com/office/drawing/2014/main" id="{0FDFE484-2920-4658-885D-0EA92FD3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3079"/>
              <a:ext cx="125529" cy="124806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文本框 25">
              <a:hlinkClick r:id="rId2"/>
              <a:extLst>
                <a:ext uri="{FF2B5EF4-FFF2-40B4-BE49-F238E27FC236}">
                  <a16:creationId xmlns:a16="http://schemas.microsoft.com/office/drawing/2014/main" id="{1BF732A9-3908-4661-8141-7BDD860F1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06" y="0"/>
              <a:ext cx="2933529" cy="29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测试阶段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组合 22">
            <a:extLst>
              <a:ext uri="{FF2B5EF4-FFF2-40B4-BE49-F238E27FC236}">
                <a16:creationId xmlns:a16="http://schemas.microsoft.com/office/drawing/2014/main" id="{CB3375A6-47FA-482E-B4F9-63C063CC1BB3}"/>
              </a:ext>
            </a:extLst>
          </p:cNvPr>
          <p:cNvGrpSpPr/>
          <p:nvPr/>
        </p:nvGrpSpPr>
        <p:grpSpPr bwMode="auto">
          <a:xfrm>
            <a:off x="4821555" y="5429720"/>
            <a:ext cx="3926204" cy="322076"/>
            <a:chOff x="0" y="0"/>
            <a:chExt cx="3167935" cy="291045"/>
          </a:xfrm>
        </p:grpSpPr>
        <p:sp>
          <p:nvSpPr>
            <p:cNvPr id="26" name="椭圆 23">
              <a:extLst>
                <a:ext uri="{FF2B5EF4-FFF2-40B4-BE49-F238E27FC236}">
                  <a16:creationId xmlns:a16="http://schemas.microsoft.com/office/drawing/2014/main" id="{95BA9980-98CD-4D62-9C0D-8656FF8BA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3079"/>
              <a:ext cx="125529" cy="124806"/>
            </a:xfrm>
            <a:prstGeom prst="ellipse">
              <a:avLst/>
            </a:prstGeom>
            <a:solidFill>
              <a:srgbClr val="E74C2E"/>
            </a:solidFill>
            <a:ln w="19050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sz="1300" kern="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文本框 25">
              <a:hlinkClick r:id="rId2"/>
              <a:extLst>
                <a:ext uri="{FF2B5EF4-FFF2-40B4-BE49-F238E27FC236}">
                  <a16:creationId xmlns:a16="http://schemas.microsoft.com/office/drawing/2014/main" id="{87DBF8E9-074C-462A-A8DB-2BCFDA630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06" y="0"/>
              <a:ext cx="2933529" cy="29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0002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4574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29146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371850" indent="-171450" defTabSz="6858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just" defTabSz="685800" eaLnBrk="1" fontAlgn="auto" hangingPunct="1">
                <a:lnSpc>
                  <a:spcPts val="15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6.</a:t>
              </a:r>
              <a:r>
                <a:rPr lang="zh-CN" altLang="en-US" sz="28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项目总结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图片 21">
            <a:extLst>
              <a:ext uri="{FF2B5EF4-FFF2-40B4-BE49-F238E27FC236}">
                <a16:creationId xmlns:a16="http://schemas.microsoft.com/office/drawing/2014/main" id="{90832E5A-E421-49C2-B26F-62CC2FE4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矩形 4">
            <a:extLst>
              <a:ext uri="{FF2B5EF4-FFF2-40B4-BE49-F238E27FC236}">
                <a16:creationId xmlns:a16="http://schemas.microsoft.com/office/drawing/2014/main" id="{E887AE01-B8AA-444C-973B-27A828EE5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028700"/>
            <a:ext cx="5264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用户信息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名称：用户信息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描述：用来存储每一个用户与该系统相关行为需要的数据集合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定义：用户信息</a:t>
            </a:r>
            <a:r>
              <a:rPr lang="en-US" altLang="zh-CN" sz="1800" dirty="0">
                <a:latin typeface="Arial" panose="020B0604020202020204" pitchFamily="34" charset="0"/>
              </a:rPr>
              <a:t>=</a:t>
            </a:r>
            <a:r>
              <a:rPr lang="zh-CN" altLang="en-US" sz="1800" dirty="0">
                <a:latin typeface="Arial" panose="020B0604020202020204" pitchFamily="34" charset="0"/>
              </a:rPr>
              <a:t>用户编号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姓名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联系方式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收货地址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位置：注册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          获取买家信息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商品信息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名称：商品信息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描述：用来存储每一个商品与该系统相关行为需要的数据集合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定义：商品信息</a:t>
            </a:r>
            <a:r>
              <a:rPr lang="en-US" altLang="zh-CN" sz="1800" dirty="0">
                <a:latin typeface="Arial" panose="020B0604020202020204" pitchFamily="34" charset="0"/>
              </a:rPr>
              <a:t>=</a:t>
            </a:r>
            <a:r>
              <a:rPr lang="zh-CN" altLang="en-US" sz="1800" dirty="0">
                <a:latin typeface="Arial" panose="020B0604020202020204" pitchFamily="34" charset="0"/>
              </a:rPr>
              <a:t>商品编号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名称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价格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详情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位置：上架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          获取商品信息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------------------------------------------------------------------</a:t>
            </a:r>
          </a:p>
        </p:txBody>
      </p:sp>
      <p:sp>
        <p:nvSpPr>
          <p:cNvPr id="80901" name="矩形 5">
            <a:extLst>
              <a:ext uri="{FF2B5EF4-FFF2-40B4-BE49-F238E27FC236}">
                <a16:creationId xmlns:a16="http://schemas.microsoft.com/office/drawing/2014/main" id="{D9479039-F8A4-439B-AFE4-841EECA78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63" y="1281113"/>
            <a:ext cx="6096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订单信息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名称：订单信息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描述：用来存储每一次用户交易与系统相关行为需要的数据集合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定义：订单信息</a:t>
            </a:r>
            <a:r>
              <a:rPr lang="en-US" altLang="zh-CN" sz="1800" dirty="0">
                <a:latin typeface="Arial" panose="020B0604020202020204" pitchFamily="34" charset="0"/>
              </a:rPr>
              <a:t>=</a:t>
            </a:r>
            <a:r>
              <a:rPr lang="zh-CN" altLang="en-US" sz="1800" dirty="0">
                <a:latin typeface="Arial" panose="020B0604020202020204" pitchFamily="34" charset="0"/>
              </a:rPr>
              <a:t>订单编号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用户编号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商品编号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数量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价格</a:t>
            </a:r>
            <a:r>
              <a:rPr lang="en-US" altLang="zh-CN" sz="1800" dirty="0">
                <a:latin typeface="Arial" panose="020B0604020202020204" pitchFamily="34" charset="0"/>
              </a:rPr>
              <a:t>+</a:t>
            </a:r>
            <a:r>
              <a:rPr lang="zh-CN" altLang="en-US" sz="1800" dirty="0">
                <a:latin typeface="Arial" panose="020B0604020202020204" pitchFamily="34" charset="0"/>
              </a:rPr>
              <a:t>收货地址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位置：生成订单数据记录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名称：用户编号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描述：唯一地标识用户信息中一个特定用户的关键域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定义：用户编号</a:t>
            </a:r>
            <a:r>
              <a:rPr lang="en-US" altLang="zh-CN" sz="1800" dirty="0">
                <a:latin typeface="Arial" panose="020B0604020202020204" pitchFamily="34" charset="0"/>
              </a:rPr>
              <a:t>= 8 {</a:t>
            </a:r>
            <a:r>
              <a:rPr lang="zh-CN" altLang="en-US" sz="1800" dirty="0">
                <a:latin typeface="Arial" panose="020B0604020202020204" pitchFamily="34" charset="0"/>
              </a:rPr>
              <a:t>字符｝</a:t>
            </a:r>
            <a:r>
              <a:rPr lang="en-US" altLang="zh-CN" sz="1800" dirty="0">
                <a:latin typeface="Arial" panose="020B0604020202020204" pitchFamily="34" charset="0"/>
              </a:rPr>
              <a:t>8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</a:rPr>
              <a:t>位置：用户信息、订单信息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------------------------------------------------------------------</a:t>
            </a: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0F957876-CF1C-4B64-B2E9-ABDABA7EA833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9" name="组合 37">
              <a:extLst>
                <a:ext uri="{FF2B5EF4-FFF2-40B4-BE49-F238E27FC236}">
                  <a16:creationId xmlns:a16="http://schemas.microsoft.com/office/drawing/2014/main" id="{2E56DE46-81DC-49B2-93D1-612683D0ABAE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1" name="矩形 38">
                <a:extLst>
                  <a:ext uri="{FF2B5EF4-FFF2-40B4-BE49-F238E27FC236}">
                    <a16:creationId xmlns:a16="http://schemas.microsoft.com/office/drawing/2014/main" id="{5381C71F-80C6-4B45-B06D-95504434B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2" name="直角三角形 39">
                <a:extLst>
                  <a:ext uri="{FF2B5EF4-FFF2-40B4-BE49-F238E27FC236}">
                    <a16:creationId xmlns:a16="http://schemas.microsoft.com/office/drawing/2014/main" id="{886511FC-F1D7-4F91-9CEA-EFEB48DD1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" name="文本框 40">
              <a:extLst>
                <a:ext uri="{FF2B5EF4-FFF2-40B4-BE49-F238E27FC236}">
                  <a16:creationId xmlns:a16="http://schemas.microsoft.com/office/drawing/2014/main" id="{C911CBE3-0B15-47CB-95ED-E102F3E0D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6074153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矩形 4">
            <a:extLst>
              <a:ext uri="{FF2B5EF4-FFF2-40B4-BE49-F238E27FC236}">
                <a16:creationId xmlns:a16="http://schemas.microsoft.com/office/drawing/2014/main" id="{32E298EE-72D4-4387-A036-173BA323A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558925"/>
            <a:ext cx="526256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latin typeface="Arial" panose="020B0604020202020204" pitchFamily="34" charset="0"/>
              </a:rPr>
              <a:t>------------------------------------------------------------------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名称：商品编号</a:t>
            </a:r>
            <a:endParaRPr lang="en-US" altLang="zh-CN" sz="180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描述：唯一地标识商品信息中一个特定商品的关键域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定义：用户编号</a:t>
            </a:r>
            <a:r>
              <a:rPr lang="en-US" altLang="zh-CN" sz="1800">
                <a:latin typeface="Arial" panose="020B0604020202020204" pitchFamily="34" charset="0"/>
              </a:rPr>
              <a:t>= 8</a:t>
            </a:r>
            <a:r>
              <a:rPr lang="zh-CN" altLang="en-US" sz="1800">
                <a:latin typeface="Arial" panose="020B0604020202020204" pitchFamily="34" charset="0"/>
              </a:rPr>
              <a:t>｛字符｝</a:t>
            </a:r>
            <a:r>
              <a:rPr lang="en-US" altLang="zh-CN" sz="1800">
                <a:latin typeface="Arial" panose="020B0604020202020204" pitchFamily="34" charset="0"/>
              </a:rPr>
              <a:t>8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位置：商品信息、订单信息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latin typeface="Arial" panose="020B0604020202020204" pitchFamily="34" charset="0"/>
              </a:rPr>
              <a:t>------------------------------------------------------------------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名称：订单编号</a:t>
            </a:r>
            <a:endParaRPr lang="en-US" altLang="zh-CN" sz="180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别名：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描述：唯一地标识订单信息中一个特定订单的关键域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定义：订单编号</a:t>
            </a:r>
            <a:r>
              <a:rPr lang="en-US" altLang="zh-CN" sz="1800">
                <a:latin typeface="Arial" panose="020B0604020202020204" pitchFamily="34" charset="0"/>
              </a:rPr>
              <a:t>=8</a:t>
            </a:r>
            <a:r>
              <a:rPr lang="zh-CN" altLang="en-US" sz="1800">
                <a:latin typeface="Arial" panose="020B0604020202020204" pitchFamily="34" charset="0"/>
              </a:rPr>
              <a:t>｛字符｝</a:t>
            </a:r>
            <a:r>
              <a:rPr lang="en-US" altLang="zh-CN" sz="1800">
                <a:latin typeface="Arial" panose="020B0604020202020204" pitchFamily="34" charset="0"/>
              </a:rPr>
              <a:t>8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latin typeface="Arial" panose="020B0604020202020204" pitchFamily="34" charset="0"/>
              </a:rPr>
              <a:t>位置：订单信息</a:t>
            </a:r>
          </a:p>
        </p:txBody>
      </p:sp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数据字典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3690191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数据库模型</a:t>
              </a:r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3AE3C49-F4CD-492D-A14B-7028B368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445" y="287338"/>
            <a:ext cx="7684298" cy="61270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BD51421-EBB1-470C-8B55-3B1EBEDA8A36}"/>
              </a:ext>
            </a:extLst>
          </p:cNvPr>
          <p:cNvSpPr txBox="1"/>
          <p:nvPr/>
        </p:nvSpPr>
        <p:spPr>
          <a:xfrm>
            <a:off x="275208" y="1846556"/>
            <a:ext cx="218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已经进行回溯修改</a:t>
            </a:r>
          </a:p>
        </p:txBody>
      </p:sp>
    </p:spTree>
    <p:extLst>
      <p:ext uri="{BB962C8B-B14F-4D97-AF65-F5344CB8AC3E}">
        <p14:creationId xmlns:p14="http://schemas.microsoft.com/office/powerpoint/2010/main" val="43664634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HIPO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4ACA1D-BD57-44D8-B259-23469BBE2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24" y="1617261"/>
            <a:ext cx="8482385" cy="41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3186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HIPO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89729A4-C18E-405C-A12D-6D1FF2075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54438"/>
            <a:ext cx="8622878" cy="43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2588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HIPO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39588B3-EB3F-4AD0-9EB2-B56AD8BC7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73" y="1519462"/>
            <a:ext cx="9410959" cy="45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35965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图片 21">
            <a:extLst>
              <a:ext uri="{FF2B5EF4-FFF2-40B4-BE49-F238E27FC236}">
                <a16:creationId xmlns:a16="http://schemas.microsoft.com/office/drawing/2014/main" id="{DE7B6AFD-9869-4E65-B4B4-1C85519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3">
            <a:extLst>
              <a:ext uri="{FF2B5EF4-FFF2-40B4-BE49-F238E27FC236}">
                <a16:creationId xmlns:a16="http://schemas.microsoft.com/office/drawing/2014/main" id="{BC0CBA75-7034-4DF5-90D0-CEF2E5E9942D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8" name="组合 37">
              <a:extLst>
                <a:ext uri="{FF2B5EF4-FFF2-40B4-BE49-F238E27FC236}">
                  <a16:creationId xmlns:a16="http://schemas.microsoft.com/office/drawing/2014/main" id="{63274D19-9FD2-4FF1-AF3C-F863C098A4CF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>
                <a:extLst>
                  <a:ext uri="{FF2B5EF4-FFF2-40B4-BE49-F238E27FC236}">
                    <a16:creationId xmlns:a16="http://schemas.microsoft.com/office/drawing/2014/main" id="{03755D5B-6F51-43EC-AE4C-43270FEBD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>
                <a:extLst>
                  <a:ext uri="{FF2B5EF4-FFF2-40B4-BE49-F238E27FC236}">
                    <a16:creationId xmlns:a16="http://schemas.microsoft.com/office/drawing/2014/main" id="{7FF8E187-077B-4A29-A237-5E4B1FD69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>
              <a:extLst>
                <a:ext uri="{FF2B5EF4-FFF2-40B4-BE49-F238E27FC236}">
                  <a16:creationId xmlns:a16="http://schemas.microsoft.com/office/drawing/2014/main" id="{8739EAFA-EDAD-43F0-944C-BF0578946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07" y="19103"/>
              <a:ext cx="254010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业务处理流图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4A8D343-97DD-4267-B190-ADBE2030E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822" y="539226"/>
            <a:ext cx="6770749" cy="5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5121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543FF3-2169-4C4B-9D11-0DF28F31F7DA}"/>
              </a:ext>
            </a:extLst>
          </p:cNvPr>
          <p:cNvSpPr txBox="1"/>
          <p:nvPr/>
        </p:nvSpPr>
        <p:spPr>
          <a:xfrm>
            <a:off x="2743201" y="194056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E74C2E"/>
                </a:solidFill>
              </a:rPr>
              <a:t>此处应涉及</a:t>
            </a:r>
            <a:endParaRPr lang="en-US" altLang="zh-CN" sz="2400" b="1" dirty="0">
              <a:solidFill>
                <a:srgbClr val="E74C2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界面设计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数据库设计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算法设计</a:t>
            </a:r>
          </a:p>
        </p:txBody>
      </p:sp>
    </p:spTree>
    <p:extLst>
      <p:ext uri="{BB962C8B-B14F-4D97-AF65-F5344CB8AC3E}">
        <p14:creationId xmlns:p14="http://schemas.microsoft.com/office/powerpoint/2010/main" val="304392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8A7956-FE06-445F-B00F-4DBCD71B9FB5}"/>
              </a:ext>
            </a:extLst>
          </p:cNvPr>
          <p:cNvSpPr/>
          <p:nvPr/>
        </p:nvSpPr>
        <p:spPr>
          <a:xfrm>
            <a:off x="456826" y="1275933"/>
            <a:ext cx="6096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procedure Cart_add interface&lt;http requset&gt; is</a:t>
            </a:r>
          </a:p>
          <a:p>
            <a:r>
              <a:rPr lang="zh-CN" altLang="en-US" sz="1600" dirty="0"/>
              <a:t>begin</a:t>
            </a:r>
          </a:p>
          <a:p>
            <a:r>
              <a:rPr lang="zh-CN" altLang="en-US" sz="1600" dirty="0"/>
              <a:t> if(user is logged in)</a:t>
            </a:r>
          </a:p>
          <a:p>
            <a:r>
              <a:rPr lang="zh-CN" altLang="en-US" sz="1600" dirty="0"/>
              <a:t>    if (user want to add Goods to cart)</a:t>
            </a:r>
          </a:p>
          <a:p>
            <a:r>
              <a:rPr lang="zh-CN" altLang="en-US" sz="1600" dirty="0"/>
              <a:t>    then</a:t>
            </a:r>
          </a:p>
          <a:p>
            <a:r>
              <a:rPr lang="zh-CN" altLang="en-US" sz="1600" dirty="0"/>
              <a:t>        Add an instance of a commodity to a shopping cart</a:t>
            </a:r>
          </a:p>
          <a:p>
            <a:r>
              <a:rPr lang="zh-CN" altLang="en-US" sz="1600" dirty="0"/>
              <a:t>        which based on this user info.  </a:t>
            </a:r>
          </a:p>
          <a:p>
            <a:r>
              <a:rPr lang="zh-CN" altLang="en-US" sz="1600" dirty="0"/>
              <a:t>        insert above add_message into MongoDB</a:t>
            </a:r>
          </a:p>
          <a:p>
            <a:r>
              <a:rPr lang="zh-CN" altLang="en-US" sz="1600" dirty="0"/>
              <a:t>        (</a:t>
            </a:r>
          </a:p>
          <a:p>
            <a:r>
              <a:rPr lang="zh-CN" altLang="en-US" sz="1600" dirty="0"/>
              <a:t>        insert(productid,productname,size,prive,color,amount)</a:t>
            </a:r>
          </a:p>
          <a:p>
            <a:r>
              <a:rPr lang="zh-CN" altLang="en-US" sz="1600" dirty="0"/>
              <a:t>        to table carts</a:t>
            </a:r>
          </a:p>
          <a:p>
            <a:r>
              <a:rPr lang="zh-CN" altLang="en-US" sz="1600" dirty="0"/>
              <a:t>        which is in customers</a:t>
            </a:r>
          </a:p>
          <a:p>
            <a:r>
              <a:rPr lang="zh-CN" altLang="en-US" sz="1600" dirty="0"/>
              <a:t>        )</a:t>
            </a:r>
          </a:p>
          <a:p>
            <a:r>
              <a:rPr lang="zh-CN" altLang="en-US" sz="1600" dirty="0"/>
              <a:t>        return add Goods succeed     </a:t>
            </a:r>
          </a:p>
          <a:p>
            <a:r>
              <a:rPr lang="zh-CN" altLang="en-US" sz="1600" dirty="0"/>
              <a:t> else</a:t>
            </a:r>
          </a:p>
          <a:p>
            <a:r>
              <a:rPr lang="zh-CN" altLang="en-US" sz="1600" dirty="0"/>
              <a:t>     defult</a:t>
            </a:r>
          </a:p>
          <a:p>
            <a:r>
              <a:rPr lang="zh-CN" altLang="en-US" sz="1600" dirty="0"/>
              <a:t>     else</a:t>
            </a:r>
          </a:p>
          <a:p>
            <a:r>
              <a:rPr lang="zh-CN" altLang="en-US" sz="1600" dirty="0"/>
              <a:t>     User_operation</a:t>
            </a:r>
          </a:p>
          <a:p>
            <a:r>
              <a:rPr lang="zh-CN" altLang="en-US" sz="1600" dirty="0"/>
              <a:t>end</a:t>
            </a:r>
          </a:p>
          <a:p>
            <a:endParaRPr lang="zh-CN" altLang="en-US" sz="1600" dirty="0"/>
          </a:p>
          <a:p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0632BF-0F35-4A14-82A5-136F72ACA77B}"/>
              </a:ext>
            </a:extLst>
          </p:cNvPr>
          <p:cNvSpPr/>
          <p:nvPr/>
        </p:nvSpPr>
        <p:spPr>
          <a:xfrm>
            <a:off x="5897880" y="1243547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procedure Cart_browse interface&lt;http request&gt; is</a:t>
            </a:r>
          </a:p>
          <a:p>
            <a:r>
              <a:rPr lang="zh-CN" altLang="en-US" dirty="0"/>
              <a:t>begin</a:t>
            </a:r>
          </a:p>
          <a:p>
            <a:r>
              <a:rPr lang="zh-CN" altLang="en-US" dirty="0"/>
              <a:t> if(user is logged in)</a:t>
            </a:r>
          </a:p>
          <a:p>
            <a:r>
              <a:rPr lang="zh-CN" altLang="en-US" dirty="0"/>
              <a:t>    if (user want to browse Goods from cart)</a:t>
            </a:r>
          </a:p>
          <a:p>
            <a:r>
              <a:rPr lang="zh-CN" altLang="en-US" dirty="0"/>
              <a:t>    then</a:t>
            </a:r>
          </a:p>
          <a:p>
            <a:r>
              <a:rPr lang="zh-CN" altLang="en-US" dirty="0"/>
              <a:t>    instance of a commodity info=all_cart(Good_item)</a:t>
            </a:r>
          </a:p>
          <a:p>
            <a:r>
              <a:rPr lang="zh-CN" altLang="en-US" dirty="0"/>
              <a:t>    select above Goods_message from MongoDB</a:t>
            </a:r>
          </a:p>
          <a:p>
            <a:r>
              <a:rPr lang="zh-CN" altLang="en-US" dirty="0"/>
              <a:t>    (</a:t>
            </a:r>
          </a:p>
          <a:p>
            <a:r>
              <a:rPr lang="zh-CN" altLang="en-US" dirty="0"/>
              <a:t>    ref carts=select carts from customers where customers.register_info=register_info</a:t>
            </a:r>
          </a:p>
          <a:p>
            <a:r>
              <a:rPr lang="zh-CN" altLang="en-US" dirty="0"/>
              <a:t>    select * from carts from customer.carts</a:t>
            </a:r>
          </a:p>
          <a:p>
            <a:r>
              <a:rPr lang="zh-CN" altLang="en-US" dirty="0"/>
              <a:t>    Commodity display</a:t>
            </a:r>
          </a:p>
          <a:p>
            <a:r>
              <a:rPr lang="zh-CN" altLang="en-US" dirty="0"/>
              <a:t>    )</a:t>
            </a:r>
          </a:p>
          <a:p>
            <a:r>
              <a:rPr lang="zh-CN" altLang="en-US" dirty="0"/>
              <a:t>    Commodity display</a:t>
            </a:r>
          </a:p>
          <a:p>
            <a:r>
              <a:rPr lang="zh-CN" altLang="en-US" dirty="0"/>
              <a:t> else</a:t>
            </a:r>
          </a:p>
          <a:p>
            <a:r>
              <a:rPr lang="zh-CN" altLang="en-US" dirty="0"/>
              <a:t>     defult</a:t>
            </a:r>
          </a:p>
          <a:p>
            <a:r>
              <a:rPr lang="zh-CN" altLang="en-US" dirty="0"/>
              <a:t>end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EB718C-CC5C-483D-9899-06F89BC5DA85}"/>
              </a:ext>
            </a:extLst>
          </p:cNvPr>
          <p:cNvSpPr txBox="1"/>
          <p:nvPr/>
        </p:nvSpPr>
        <p:spPr>
          <a:xfrm>
            <a:off x="3352800" y="465750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部分</a:t>
            </a:r>
            <a:r>
              <a:rPr lang="en-US" altLang="zh-CN" b="1" dirty="0" err="1"/>
              <a:t>pdl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05849F-2A13-4A34-8C90-CD7DA1BF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81" y="424643"/>
            <a:ext cx="6645975" cy="57196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55C239-81DE-45A9-BED2-F7107413BE59}"/>
              </a:ext>
            </a:extLst>
          </p:cNvPr>
          <p:cNvSpPr txBox="1"/>
          <p:nvPr/>
        </p:nvSpPr>
        <p:spPr>
          <a:xfrm>
            <a:off x="710214" y="2068497"/>
            <a:ext cx="147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编码规范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318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CC2B48-8AB1-4A3A-B6BE-F48C1250B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91" y="1360368"/>
            <a:ext cx="10973364" cy="4629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配置管理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14B925-CCC9-4E0E-B191-E3E7C417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3" y="1359586"/>
            <a:ext cx="9788371" cy="4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34683" y="626008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1EEA4C-CD59-402E-A851-FEA7A72A3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83" y="213779"/>
            <a:ext cx="5179468" cy="6107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CB89FC-0591-43C9-AC45-EA630D57554C}"/>
              </a:ext>
            </a:extLst>
          </p:cNvPr>
          <p:cNvSpPr txBox="1"/>
          <p:nvPr/>
        </p:nvSpPr>
        <p:spPr>
          <a:xfrm>
            <a:off x="1044716" y="228156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代码走查报告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5911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6BC67D-1382-4765-A00E-90E3BD92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983" y="0"/>
            <a:ext cx="6718645" cy="39943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C0233D-1B53-4486-8F73-CA7E39C0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281" y="3994355"/>
            <a:ext cx="6744047" cy="27496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25287C-A372-42D2-82C2-6D3CB40A87B3}"/>
              </a:ext>
            </a:extLst>
          </p:cNvPr>
          <p:cNvSpPr txBox="1"/>
          <p:nvPr/>
        </p:nvSpPr>
        <p:spPr>
          <a:xfrm>
            <a:off x="0" y="1425123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客户端模块</a:t>
            </a:r>
            <a:r>
              <a:rPr lang="en-US" altLang="zh-CN" b="1" dirty="0"/>
              <a:t>-</a:t>
            </a:r>
            <a:r>
              <a:rPr lang="zh-CN" altLang="en-US" b="1" dirty="0"/>
              <a:t>测试用例</a:t>
            </a:r>
            <a:r>
              <a:rPr lang="en-US" altLang="zh-CN" b="1" dirty="0"/>
              <a:t>&amp;</a:t>
            </a:r>
            <a:r>
              <a:rPr lang="zh-CN" altLang="en-US" b="1" dirty="0"/>
              <a:t>单元测试</a:t>
            </a:r>
          </a:p>
        </p:txBody>
      </p:sp>
    </p:spTree>
    <p:extLst>
      <p:ext uri="{BB962C8B-B14F-4D97-AF65-F5344CB8AC3E}">
        <p14:creationId xmlns:p14="http://schemas.microsoft.com/office/powerpoint/2010/main" val="193178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25287C-A372-42D2-82C2-6D3CB40A87B3}"/>
              </a:ext>
            </a:extLst>
          </p:cNvPr>
          <p:cNvSpPr txBox="1"/>
          <p:nvPr/>
        </p:nvSpPr>
        <p:spPr>
          <a:xfrm>
            <a:off x="0" y="1425123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用户管理模块</a:t>
            </a:r>
            <a:r>
              <a:rPr lang="en-US" altLang="zh-CN" b="1" dirty="0"/>
              <a:t>-</a:t>
            </a:r>
            <a:r>
              <a:rPr lang="zh-CN" altLang="en-US" b="1" dirty="0"/>
              <a:t>测试用例</a:t>
            </a:r>
            <a:r>
              <a:rPr lang="en-US" altLang="zh-CN" b="1" dirty="0"/>
              <a:t>&amp;</a:t>
            </a:r>
            <a:r>
              <a:rPr lang="zh-CN" altLang="en-US" b="1" dirty="0"/>
              <a:t>单元测试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7F0E72-7043-4D67-9D7F-798B2254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525"/>
            <a:ext cx="5845047" cy="560118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19B9A1E-2939-4914-83E2-89CE404879CE}"/>
              </a:ext>
            </a:extLst>
          </p:cNvPr>
          <p:cNvSpPr txBox="1"/>
          <p:nvPr/>
        </p:nvSpPr>
        <p:spPr>
          <a:xfrm>
            <a:off x="6565913" y="4989429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用户管理模块</a:t>
            </a:r>
            <a:r>
              <a:rPr lang="en-US" altLang="zh-CN" b="1" dirty="0"/>
              <a:t>-</a:t>
            </a:r>
            <a:r>
              <a:rPr lang="zh-CN" altLang="en-US" b="1" dirty="0"/>
              <a:t>测试用例</a:t>
            </a:r>
            <a:r>
              <a:rPr lang="en-US" altLang="zh-CN" b="1" dirty="0"/>
              <a:t>&amp;</a:t>
            </a:r>
            <a:r>
              <a:rPr lang="zh-CN" altLang="en-US" b="1" dirty="0"/>
              <a:t>单元测试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708E8E-F8C3-42C1-9F7E-ADABAA7F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10" y="1112081"/>
            <a:ext cx="5814564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325287C-A372-42D2-82C2-6D3CB40A87B3}"/>
              </a:ext>
            </a:extLst>
          </p:cNvPr>
          <p:cNvSpPr txBox="1"/>
          <p:nvPr/>
        </p:nvSpPr>
        <p:spPr>
          <a:xfrm>
            <a:off x="0" y="142512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响应事件监听模块</a:t>
            </a:r>
            <a:r>
              <a:rPr lang="en-US" altLang="zh-CN" b="1" dirty="0"/>
              <a:t>-</a:t>
            </a:r>
            <a:r>
              <a:rPr lang="zh-CN" altLang="en-US" b="1" dirty="0"/>
              <a:t>测试用例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39EAD-2971-4EEE-B636-0E9A89AE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9564"/>
            <a:ext cx="5925708" cy="63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20486" y="205753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测试结果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04B81B-C689-4CA4-8C87-807F98BC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104" y="1357286"/>
            <a:ext cx="8759254" cy="9763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18E7F1-8031-4DCF-8545-7D94BA4BB5FB}"/>
              </a:ext>
            </a:extLst>
          </p:cNvPr>
          <p:cNvSpPr/>
          <p:nvPr/>
        </p:nvSpPr>
        <p:spPr>
          <a:xfrm>
            <a:off x="20486" y="86990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客户端模块</a:t>
            </a:r>
            <a:r>
              <a:rPr lang="en-US" altLang="zh-CN" b="1" dirty="0"/>
              <a:t>-</a:t>
            </a:r>
            <a:r>
              <a:rPr lang="zh-CN" altLang="en-US" b="1" dirty="0"/>
              <a:t>单元测试结果（</a:t>
            </a:r>
            <a:r>
              <a:rPr lang="en-US" altLang="zh-CN" b="1" dirty="0" err="1"/>
              <a:t>cdk</a:t>
            </a:r>
            <a:r>
              <a:rPr lang="zh-CN" altLang="en-US" b="1" dirty="0"/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A741BC-AB2E-4C5B-ABA5-B2CD043A27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0894" y="3011890"/>
            <a:ext cx="8759253" cy="117839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D56F22-E0ED-4C1E-B861-2BD20BEEFADD}"/>
              </a:ext>
            </a:extLst>
          </p:cNvPr>
          <p:cNvSpPr/>
          <p:nvPr/>
        </p:nvSpPr>
        <p:spPr>
          <a:xfrm>
            <a:off x="0" y="2556113"/>
            <a:ext cx="3938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用户管理模块</a:t>
            </a:r>
            <a:r>
              <a:rPr lang="en-US" altLang="zh-CN" b="1" dirty="0"/>
              <a:t>-</a:t>
            </a:r>
            <a:r>
              <a:rPr lang="zh-CN" altLang="en-US" b="1" dirty="0"/>
              <a:t>单元测试结果（</a:t>
            </a:r>
            <a:r>
              <a:rPr lang="en-US" altLang="zh-CN" b="1" dirty="0" err="1"/>
              <a:t>waz</a:t>
            </a:r>
            <a:r>
              <a:rPr lang="zh-CN" altLang="en-US" b="1" dirty="0"/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95D13E-3E82-4C18-BA94-2B6A0FF378CA}"/>
              </a:ext>
            </a:extLst>
          </p:cNvPr>
          <p:cNvSpPr/>
          <p:nvPr/>
        </p:nvSpPr>
        <p:spPr>
          <a:xfrm>
            <a:off x="0" y="4315037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响应事件监听模块</a:t>
            </a:r>
            <a:r>
              <a:rPr lang="en-US" altLang="zh-CN" b="1" dirty="0"/>
              <a:t>-</a:t>
            </a:r>
            <a:r>
              <a:rPr lang="zh-CN" altLang="en-US" b="1" dirty="0"/>
              <a:t>单元测试结果（</a:t>
            </a:r>
            <a:r>
              <a:rPr lang="en-US" altLang="zh-CN" b="1" dirty="0" err="1"/>
              <a:t>ll</a:t>
            </a:r>
            <a:r>
              <a:rPr lang="zh-CN" altLang="en-US" b="1" dirty="0"/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4628681-2F27-42BF-A06E-3EEC07CB1B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46553" y="4351628"/>
            <a:ext cx="7152815" cy="204681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34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20486" y="205753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黑盒测试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0834CD5-80BE-4544-90FB-40DD3A2E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79" y="205753"/>
            <a:ext cx="6478869" cy="21399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38C348-C117-4D9B-AAB9-A9CA7DC20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0" y="2373185"/>
            <a:ext cx="4445883" cy="40173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70ECA29-A4FF-4A39-B1A2-55856D3521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89251" y="2373463"/>
            <a:ext cx="6688486" cy="40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20486" y="205753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029E1D-6015-4199-B311-80AAABCF8C84}"/>
              </a:ext>
            </a:extLst>
          </p:cNvPr>
          <p:cNvSpPr/>
          <p:nvPr/>
        </p:nvSpPr>
        <p:spPr>
          <a:xfrm>
            <a:off x="3995904" y="335863"/>
            <a:ext cx="2918899" cy="95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</a:pPr>
            <a:r>
              <a:rPr lang="zh-CN" altLang="en-US" sz="2800" b="1" kern="2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性能测试</a:t>
            </a:r>
            <a:endParaRPr lang="zh-CN" altLang="zh-CN" sz="2800" b="1" kern="22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AF7288-68FA-4BA2-986F-22A6FA3E0822}"/>
              </a:ext>
            </a:extLst>
          </p:cNvPr>
          <p:cNvSpPr/>
          <p:nvPr/>
        </p:nvSpPr>
        <p:spPr>
          <a:xfrm>
            <a:off x="477311" y="1291574"/>
            <a:ext cx="64374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备注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spcAft>
                <a:spcPts val="0"/>
              </a:spcAft>
            </a:pP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配置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Django+gunicorn+nginx+Centos7.2+Mongodb ,</a:t>
            </a:r>
            <a:r>
              <a:rPr lang="en-US" altLang="zh-CN" sz="2000" b="1" kern="2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nginx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在上次测试基础上进行了更改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CPU1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核 内存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2GB 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硬盘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30G 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推荐网页空间（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&lt;50MB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性能：低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参照</a:t>
            </a:r>
            <a:r>
              <a:rPr lang="en-US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zh-CN" altLang="zh-CN" sz="2000" b="1" kern="2200" dirty="0">
                <a:latin typeface="Calibri" panose="020F0502020204030204" pitchFamily="34" charset="0"/>
                <a:cs typeface="Times New Roman" panose="02020603050405020304" pitchFamily="18" charset="0"/>
              </a:rPr>
              <a:t>第三方外部云测，服务器内部吞吐量负载测试</a:t>
            </a:r>
            <a:endParaRPr lang="zh-CN" altLang="zh-CN" sz="1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514840-E4A4-4180-819E-3428B74C58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14803" y="1335162"/>
            <a:ext cx="5273040" cy="2201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0FDDD2-82F0-4711-B408-70D4EFC6497C}"/>
              </a:ext>
            </a:extLst>
          </p:cNvPr>
          <p:cNvSpPr/>
          <p:nvPr/>
        </p:nvSpPr>
        <p:spPr>
          <a:xfrm>
            <a:off x="7704569" y="3723728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测试时间：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23 - 16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28 - 5min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0F9F6D7-83CF-465A-83B1-C74EA2CE632B}"/>
              </a:ext>
            </a:extLst>
          </p:cNvPr>
          <p:cNvSpPr/>
          <p:nvPr/>
        </p:nvSpPr>
        <p:spPr>
          <a:xfrm>
            <a:off x="208775" y="3828258"/>
            <a:ext cx="2108269" cy="5216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5000"/>
              </a:lnSpc>
              <a:spcBef>
                <a:spcPts val="1400"/>
              </a:spcBef>
              <a:spcAft>
                <a:spcPts val="1450"/>
              </a:spcAft>
            </a:pPr>
            <a:r>
              <a:rPr lang="zh-CN" altLang="zh-CN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平均资源获取速度</a:t>
            </a:r>
            <a:r>
              <a:rPr lang="en-US" altLang="zh-CN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zh-CN" altLang="zh-CN" sz="1800" b="1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9FD26F-A49E-4A95-BC22-817DDE5B1C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17044" y="3723728"/>
            <a:ext cx="5267960" cy="245237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387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20486" y="205753"/>
            <a:ext cx="274320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</a:t>
              </a:r>
              <a:endParaRPr lang="zh-CN" altLang="en-US" dirty="0"/>
            </a:p>
          </p:txBody>
        </p:sp>
      </p:grpSp>
      <p:pic>
        <p:nvPicPr>
          <p:cNvPr id="13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029E1D-6015-4199-B311-80AAABCF8C84}"/>
              </a:ext>
            </a:extLst>
          </p:cNvPr>
          <p:cNvSpPr/>
          <p:nvPr/>
        </p:nvSpPr>
        <p:spPr>
          <a:xfrm>
            <a:off x="3995904" y="335863"/>
            <a:ext cx="2918899" cy="95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40000"/>
              </a:lnSpc>
              <a:spcBef>
                <a:spcPts val="1700"/>
              </a:spcBef>
              <a:spcAft>
                <a:spcPts val="1650"/>
              </a:spcAft>
            </a:pPr>
            <a:r>
              <a:rPr lang="zh-CN" altLang="en-US" sz="2800" b="1" kern="22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压力测试</a:t>
            </a:r>
            <a:endParaRPr lang="zh-CN" altLang="zh-CN" sz="2800" b="1" kern="22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AF7288-68FA-4BA2-986F-22A6FA3E0822}"/>
              </a:ext>
            </a:extLst>
          </p:cNvPr>
          <p:cNvSpPr/>
          <p:nvPr/>
        </p:nvSpPr>
        <p:spPr>
          <a:xfrm>
            <a:off x="477311" y="1291574"/>
            <a:ext cx="643749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http_load</a:t>
            </a:r>
            <a:r>
              <a:rPr lang="zh-CN" altLang="zh-CN" b="1" dirty="0"/>
              <a:t>工具</a:t>
            </a:r>
            <a:r>
              <a:rPr lang="en-US" altLang="zh-CN" b="1" dirty="0"/>
              <a:t> Web</a:t>
            </a:r>
            <a:r>
              <a:rPr lang="zh-CN" altLang="zh-CN" b="1" dirty="0"/>
              <a:t>压力测试</a:t>
            </a:r>
            <a:r>
              <a:rPr lang="en-US" altLang="zh-CN" b="1" dirty="0"/>
              <a:t>:</a:t>
            </a:r>
          </a:p>
          <a:p>
            <a:r>
              <a:rPr lang="zh-CN" altLang="zh-CN" dirty="0"/>
              <a:t>测试命令</a:t>
            </a:r>
            <a:r>
              <a:rPr lang="zh-CN" altLang="en-US" dirty="0"/>
              <a:t>：</a:t>
            </a:r>
            <a:r>
              <a:rPr lang="en-US" altLang="zh-CN" dirty="0"/>
              <a:t>./</a:t>
            </a:r>
            <a:r>
              <a:rPr lang="en-US" altLang="zh-CN" dirty="0" err="1"/>
              <a:t>http_load</a:t>
            </a:r>
            <a:r>
              <a:rPr lang="en-US" altLang="zh-CN" dirty="0"/>
              <a:t> -p 1021 -s 10 </a:t>
            </a:r>
            <a:r>
              <a:rPr lang="en-US" altLang="zh-CN" dirty="0" err="1"/>
              <a:t>url</a:t>
            </a:r>
            <a:endParaRPr lang="zh-CN" altLang="zh-CN" dirty="0"/>
          </a:p>
          <a:p>
            <a:r>
              <a:rPr lang="en-US" altLang="zh-CN" dirty="0"/>
              <a:t>1021</a:t>
            </a:r>
            <a:r>
              <a:rPr lang="zh-CN" altLang="zh-CN" dirty="0"/>
              <a:t>线程 访问网站</a:t>
            </a:r>
            <a:r>
              <a:rPr lang="en-US" altLang="zh-CN" dirty="0" err="1"/>
              <a:t>url</a:t>
            </a:r>
            <a:r>
              <a:rPr lang="en-US" altLang="zh-CN" dirty="0"/>
              <a:t> 10s</a:t>
            </a:r>
          </a:p>
          <a:p>
            <a:endParaRPr lang="en-US" altLang="zh-CN" dirty="0"/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请求连接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137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次，最大并发线程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1021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 总传输速率为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1516150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10s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传输数据量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137*11066.8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每秒响应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13.7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个连接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平均响应时间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7.36136s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最慢响应时间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18.567s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最块响应时间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1.377s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平均返回时间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0.387363s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nginx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默认配置已经完全满足本量级的并发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服务器改进方案：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硬件层面：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升级服务器性能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软件层面：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增加一层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gevent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的配置。</a:t>
            </a:r>
            <a:endParaRPr lang="zh-CN" altLang="zh-CN" dirty="0"/>
          </a:p>
          <a:p>
            <a:endParaRPr lang="zh-CN" altLang="zh-CN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C2C9FB-4E51-426E-9951-592DC0F5A2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73460" y="3024350"/>
            <a:ext cx="5273675" cy="944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93B724-F2DA-43E6-B95A-1B54AC16C9D8}"/>
              </a:ext>
            </a:extLst>
          </p:cNvPr>
          <p:cNvSpPr/>
          <p:nvPr/>
        </p:nvSpPr>
        <p:spPr>
          <a:xfrm>
            <a:off x="4609643" y="336135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测试结果：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70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>
            <a:extLst>
              <a:ext uri="{FF2B5EF4-FFF2-40B4-BE49-F238E27FC236}">
                <a16:creationId xmlns:a16="http://schemas.microsoft.com/office/drawing/2014/main" id="{2E9795C5-782A-47ED-A1C3-68B3AAABA4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50AF358-9DA5-4118-B98E-099C195B3388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2018/1/10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3" name="文本框 2">
            <a:extLst>
              <a:ext uri="{FF2B5EF4-FFF2-40B4-BE49-F238E27FC236}">
                <a16:creationId xmlns:a16="http://schemas.microsoft.com/office/drawing/2014/main" id="{D1E413CC-AD7A-4DEE-AB39-FCBAB03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523875"/>
            <a:ext cx="7351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4" name="文本框 4">
            <a:extLst>
              <a:ext uri="{FF2B5EF4-FFF2-40B4-BE49-F238E27FC236}">
                <a16:creationId xmlns:a16="http://schemas.microsoft.com/office/drawing/2014/main" id="{524B40AA-2F94-4C31-AB8C-12C0AF9F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06" y="1405910"/>
            <a:ext cx="11664950" cy="714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第一次上线的用户反馈：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Arial" panose="020B0604020202020204" pitchFamily="34" charset="0"/>
              </a:rPr>
              <a:t>功能上：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1. </a:t>
            </a:r>
            <a:r>
              <a:rPr lang="zh-CN" altLang="en-US" b="1" dirty="0">
                <a:latin typeface="Arial" panose="020B0604020202020204" pitchFamily="34" charset="0"/>
              </a:rPr>
              <a:t>无法选购款式大小与颜色。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2. </a:t>
            </a:r>
            <a:r>
              <a:rPr lang="zh-CN" altLang="en-US" b="1" dirty="0">
                <a:latin typeface="Arial" panose="020B0604020202020204" pitchFamily="34" charset="0"/>
              </a:rPr>
              <a:t>订单生成之后查看的页面不行，并不清晰明了。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3. </a:t>
            </a:r>
            <a:r>
              <a:rPr lang="zh-CN" altLang="en-US" b="1" dirty="0">
                <a:latin typeface="Arial" panose="020B0604020202020204" pitchFamily="34" charset="0"/>
              </a:rPr>
              <a:t>注册账户可以是空账户等一些输入情况的判断不清楚。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4. </a:t>
            </a:r>
            <a:r>
              <a:rPr lang="zh-CN" altLang="en-US" b="1" dirty="0">
                <a:latin typeface="Arial" panose="020B0604020202020204" pitchFamily="34" charset="0"/>
              </a:rPr>
              <a:t>购物车可以无限制添加。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Arial" panose="020B0604020202020204" pitchFamily="34" charset="0"/>
              </a:rPr>
              <a:t>界面上：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</a:rPr>
              <a:t>1. </a:t>
            </a:r>
            <a:r>
              <a:rPr lang="zh-CN" altLang="en-US" b="1" dirty="0">
                <a:latin typeface="Arial" panose="020B0604020202020204" pitchFamily="34" charset="0"/>
              </a:rPr>
              <a:t>个人信息栏文字超出限载框。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Arial" panose="020B0604020202020204" pitchFamily="34" charset="0"/>
              </a:rPr>
              <a:t>2. </a:t>
            </a:r>
            <a:r>
              <a:rPr lang="zh-CN" altLang="en-US" b="1" dirty="0">
                <a:latin typeface="Arial" panose="020B0604020202020204" pitchFamily="34" charset="0"/>
              </a:rPr>
              <a:t>警告信息缺少，不好看。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latin typeface="Arial" panose="020B0604020202020204" pitchFamily="34" charset="0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功能问题已全部整改，并通过测试，界面已尽力弥补</a:t>
            </a:r>
            <a:r>
              <a:rPr lang="zh-CN" altLang="en-US" b="1" dirty="0">
                <a:latin typeface="Arial" panose="020B0604020202020204" pitchFamily="34" charset="0"/>
              </a:rPr>
              <a:t>）</a:t>
            </a:r>
            <a:endParaRPr lang="en-US" altLang="zh-CN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A4257E59-669B-4B00-A872-9FBB0710DDE5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FE8BFAFC-C033-4DCB-B420-FBEA1F36B65B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3" name="矩形 38">
                <a:extLst>
                  <a:ext uri="{FF2B5EF4-FFF2-40B4-BE49-F238E27FC236}">
                    <a16:creationId xmlns:a16="http://schemas.microsoft.com/office/drawing/2014/main" id="{4BB2EC7C-D69C-468B-A964-49D614A73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直角三角形 39">
                <a:extLst>
                  <a:ext uri="{FF2B5EF4-FFF2-40B4-BE49-F238E27FC236}">
                    <a16:creationId xmlns:a16="http://schemas.microsoft.com/office/drawing/2014/main" id="{E253BE42-CBD2-48A2-B544-292C46DA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" name="文本框 40">
              <a:extLst>
                <a:ext uri="{FF2B5EF4-FFF2-40B4-BE49-F238E27FC236}">
                  <a16:creationId xmlns:a16="http://schemas.microsoft.com/office/drawing/2014/main" id="{27FEE547-4CB7-4EC1-B5EC-95409B2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90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A18AF00-FACA-44C1-890A-B4F4D0F5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1" y="1503250"/>
            <a:ext cx="11030517" cy="43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>
            <a:extLst>
              <a:ext uri="{FF2B5EF4-FFF2-40B4-BE49-F238E27FC236}">
                <a16:creationId xmlns:a16="http://schemas.microsoft.com/office/drawing/2014/main" id="{2E9795C5-782A-47ED-A1C3-68B3AAABA4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50AF358-9DA5-4118-B98E-099C195B3388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2018/1/10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3" name="文本框 2">
            <a:extLst>
              <a:ext uri="{FF2B5EF4-FFF2-40B4-BE49-F238E27FC236}">
                <a16:creationId xmlns:a16="http://schemas.microsoft.com/office/drawing/2014/main" id="{D1E413CC-AD7A-4DEE-AB39-FCBAB03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523875"/>
            <a:ext cx="7351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4" name="文本框 4">
            <a:extLst>
              <a:ext uri="{FF2B5EF4-FFF2-40B4-BE49-F238E27FC236}">
                <a16:creationId xmlns:a16="http://schemas.microsoft.com/office/drawing/2014/main" id="{524B40AA-2F94-4C31-AB8C-12C0AF9F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143" y="1131950"/>
            <a:ext cx="11664950" cy="45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第二次上线的二级用户反馈</a:t>
            </a:r>
            <a:r>
              <a:rPr lang="zh-CN" altLang="en-US" sz="2000" dirty="0"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</a:rPr>
              <a:t>1.9</a:t>
            </a:r>
            <a:r>
              <a:rPr lang="zh-CN" altLang="en-US" sz="2000" dirty="0">
                <a:latin typeface="Arial" panose="020B0604020202020204" pitchFamily="34" charset="0"/>
              </a:rPr>
              <a:t>号）：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针对移动端的问题：</a:t>
            </a:r>
            <a:r>
              <a:rPr lang="zh-CN" altLang="en-US" sz="2000" b="1" dirty="0">
                <a:latin typeface="Arial" panose="020B0604020202020204" pitchFamily="34" charset="0"/>
              </a:rPr>
              <a:t>功能问题暂无，主要是样式问题，特别反应在移动端上。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200" b="1" dirty="0">
                <a:latin typeface="Arial" panose="020B0604020202020204" pitchFamily="34" charset="0"/>
              </a:rPr>
              <a:t>间距过宽      字体大小不契合</a:t>
            </a:r>
            <a:endParaRPr lang="en-US" altLang="zh-CN" sz="3200" b="1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A4257E59-669B-4B00-A872-9FBB0710DDE5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FE8BFAFC-C033-4DCB-B420-FBEA1F36B65B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3" name="矩形 38">
                <a:extLst>
                  <a:ext uri="{FF2B5EF4-FFF2-40B4-BE49-F238E27FC236}">
                    <a16:creationId xmlns:a16="http://schemas.microsoft.com/office/drawing/2014/main" id="{4BB2EC7C-D69C-468B-A964-49D614A73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直角三角形 39">
                <a:extLst>
                  <a:ext uri="{FF2B5EF4-FFF2-40B4-BE49-F238E27FC236}">
                    <a16:creationId xmlns:a16="http://schemas.microsoft.com/office/drawing/2014/main" id="{E253BE42-CBD2-48A2-B544-292C46DA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" name="文本框 40">
              <a:extLst>
                <a:ext uri="{FF2B5EF4-FFF2-40B4-BE49-F238E27FC236}">
                  <a16:creationId xmlns:a16="http://schemas.microsoft.com/office/drawing/2014/main" id="{27FEE547-4CB7-4EC1-B5EC-95409B2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7372F5A-E677-4B1F-947D-E64C36E5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64" y="1846990"/>
            <a:ext cx="1581390" cy="28113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840AEF-940F-4B19-BDC3-A982DD6A5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24876"/>
            <a:ext cx="1537579" cy="2733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11BD4-03DC-47BA-890B-EEC5C4A7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183" y="2007560"/>
            <a:ext cx="5965837" cy="9885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71AB809-D5D6-4030-9D6A-E8696D22F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038" y="3015231"/>
            <a:ext cx="4076150" cy="24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2">
            <a:extLst>
              <a:ext uri="{FF2B5EF4-FFF2-40B4-BE49-F238E27FC236}">
                <a16:creationId xmlns:a16="http://schemas.microsoft.com/office/drawing/2014/main" id="{2E9795C5-782A-47ED-A1C3-68B3AAABA4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D50AF358-9DA5-4118-B98E-099C195B3388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2018/1/10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3" name="文本框 2">
            <a:extLst>
              <a:ext uri="{FF2B5EF4-FFF2-40B4-BE49-F238E27FC236}">
                <a16:creationId xmlns:a16="http://schemas.microsoft.com/office/drawing/2014/main" id="{D1E413CC-AD7A-4DEE-AB39-FCBAB03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523875"/>
            <a:ext cx="7351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7044" name="文本框 4">
            <a:extLst>
              <a:ext uri="{FF2B5EF4-FFF2-40B4-BE49-F238E27FC236}">
                <a16:creationId xmlns:a16="http://schemas.microsoft.com/office/drawing/2014/main" id="{524B40AA-2F94-4C31-AB8C-12C0AF9F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143" y="1131950"/>
            <a:ext cx="1166495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第二次上线的一级用户反馈</a:t>
            </a:r>
            <a:r>
              <a:rPr lang="zh-CN" altLang="en-US" sz="2000" dirty="0"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latin typeface="Arial" panose="020B0604020202020204" pitchFamily="34" charset="0"/>
              </a:rPr>
              <a:t>1.9</a:t>
            </a:r>
            <a:r>
              <a:rPr lang="zh-CN" altLang="en-US" sz="2000" dirty="0">
                <a:latin typeface="Arial" panose="020B0604020202020204" pitchFamily="34" charset="0"/>
              </a:rPr>
              <a:t>号）：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</a:endParaRPr>
          </a:p>
        </p:txBody>
      </p:sp>
      <p:grpSp>
        <p:nvGrpSpPr>
          <p:cNvPr id="8" name="组合 3">
            <a:extLst>
              <a:ext uri="{FF2B5EF4-FFF2-40B4-BE49-F238E27FC236}">
                <a16:creationId xmlns:a16="http://schemas.microsoft.com/office/drawing/2014/main" id="{A4257E59-669B-4B00-A872-9FBB0710DDE5}"/>
              </a:ext>
            </a:extLst>
          </p:cNvPr>
          <p:cNvGrpSpPr/>
          <p:nvPr/>
        </p:nvGrpSpPr>
        <p:grpSpPr bwMode="auto">
          <a:xfrm>
            <a:off x="0" y="619125"/>
            <a:ext cx="3370263" cy="493713"/>
            <a:chOff x="0" y="0"/>
            <a:chExt cx="3370216" cy="493479"/>
          </a:xfrm>
        </p:grpSpPr>
        <p:grpSp>
          <p:nvGrpSpPr>
            <p:cNvPr id="11" name="组合 37">
              <a:extLst>
                <a:ext uri="{FF2B5EF4-FFF2-40B4-BE49-F238E27FC236}">
                  <a16:creationId xmlns:a16="http://schemas.microsoft.com/office/drawing/2014/main" id="{FE8BFAFC-C033-4DCB-B420-FBEA1F36B65B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3" name="矩形 38">
                <a:extLst>
                  <a:ext uri="{FF2B5EF4-FFF2-40B4-BE49-F238E27FC236}">
                    <a16:creationId xmlns:a16="http://schemas.microsoft.com/office/drawing/2014/main" id="{4BB2EC7C-D69C-468B-A964-49D614A73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4" name="直角三角形 39">
                <a:extLst>
                  <a:ext uri="{FF2B5EF4-FFF2-40B4-BE49-F238E27FC236}">
                    <a16:creationId xmlns:a16="http://schemas.microsoft.com/office/drawing/2014/main" id="{E253BE42-CBD2-48A2-B544-292C46DA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2" name="文本框 40">
              <a:extLst>
                <a:ext uri="{FF2B5EF4-FFF2-40B4-BE49-F238E27FC236}">
                  <a16:creationId xmlns:a16="http://schemas.microsoft.com/office/drawing/2014/main" id="{27FEE547-4CB7-4EC1-B5EC-95409B29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696" y="19103"/>
              <a:ext cx="1987711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07C22C-79A7-445D-8333-69A51275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99" y="1721339"/>
            <a:ext cx="6427964" cy="41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2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7">
            <a:extLst>
              <a:ext uri="{FF2B5EF4-FFF2-40B4-BE49-F238E27FC236}">
                <a16:creationId xmlns:a16="http://schemas.microsoft.com/office/drawing/2014/main" id="{F95ADA94-0E05-4072-A7C0-6AC603BA1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2" y="1449156"/>
            <a:ext cx="3444875" cy="44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吴安之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任务：前后端开发者，项目部署及维护，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文档编写，参与其他两人的开发中。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评价：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9.7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评分原因：整个项目的参与者，很好的完成每次下发的任务，并且在完成自己的任务之余倾力付出，为项目的开发上线作出了极大贡献，不错的后端工程师。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213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4" name="矩形 7">
            <a:extLst>
              <a:ext uri="{FF2B5EF4-FFF2-40B4-BE49-F238E27FC236}">
                <a16:creationId xmlns:a16="http://schemas.microsoft.com/office/drawing/2014/main" id="{FA267678-4D99-4BF5-A393-5B5ADA5FD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1218337"/>
            <a:ext cx="3181350" cy="597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陈董锴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任务：调度一个组的工作任务，文档编写审核，前后端开发，保持团队的开发活力，促进团队氛围。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评价：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9.8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评分原因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整一个项目开发过程的调度、分配、代码实现。作为一个项目经理，将一个团队三人的力量融合起来发挥起来，使得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1+1+1&gt;3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，虽有过失，但整个过程还是很好的走了过来。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213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5" name="矩形 7">
            <a:extLst>
              <a:ext uri="{FF2B5EF4-FFF2-40B4-BE49-F238E27FC236}">
                <a16:creationId xmlns:a16="http://schemas.microsoft.com/office/drawing/2014/main" id="{83B3DDF2-7F4F-422F-A3A4-1E334A481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558" y="1247066"/>
            <a:ext cx="3606800" cy="460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0002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4574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29146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371850" indent="-17145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吕莉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任务：客户端开发，文档编写及整合，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支持，提供软件工程相关内容的理论支持。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评价：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9.6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None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评分原因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作为小组唯一一名女性开发者，也是整个项目的参与者，也保质量的完成每次的任务，虽为巾帼不让须眉，正因为有了她的支持，才能在部分功能上得以完善，项目的流程得以顺利进行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126" name="图片 21">
            <a:extLst>
              <a:ext uri="{FF2B5EF4-FFF2-40B4-BE49-F238E27FC236}">
                <a16:creationId xmlns:a16="http://schemas.microsoft.com/office/drawing/2014/main" id="{20F26D0E-ED36-486D-82A3-BD2B909CE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88" y="287338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3">
            <a:extLst>
              <a:ext uri="{FF2B5EF4-FFF2-40B4-BE49-F238E27FC236}">
                <a16:creationId xmlns:a16="http://schemas.microsoft.com/office/drawing/2014/main" id="{D0A84D52-DFAB-4053-B078-5C1765C6047C}"/>
              </a:ext>
            </a:extLst>
          </p:cNvPr>
          <p:cNvGrpSpPr/>
          <p:nvPr/>
        </p:nvGrpSpPr>
        <p:grpSpPr bwMode="auto">
          <a:xfrm>
            <a:off x="1" y="619125"/>
            <a:ext cx="2743200" cy="493713"/>
            <a:chOff x="0" y="0"/>
            <a:chExt cx="3370216" cy="493479"/>
          </a:xfrm>
        </p:grpSpPr>
        <p:grpSp>
          <p:nvGrpSpPr>
            <p:cNvPr id="10" name="组合 37">
              <a:extLst>
                <a:ext uri="{FF2B5EF4-FFF2-40B4-BE49-F238E27FC236}">
                  <a16:creationId xmlns:a16="http://schemas.microsoft.com/office/drawing/2014/main" id="{B525E057-2E74-4404-9C07-E437F49B8D2A}"/>
                </a:ext>
              </a:extLst>
            </p:cNvPr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2" name="矩形 38">
                <a:extLst>
                  <a:ext uri="{FF2B5EF4-FFF2-40B4-BE49-F238E27FC236}">
                    <a16:creationId xmlns:a16="http://schemas.microsoft.com/office/drawing/2014/main" id="{E40E9DBD-B1CA-4385-BB3B-A22C81B1E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直角三角形 39">
                <a:extLst>
                  <a:ext uri="{FF2B5EF4-FFF2-40B4-BE49-F238E27FC236}">
                    <a16:creationId xmlns:a16="http://schemas.microsoft.com/office/drawing/2014/main" id="{725EF877-16A3-4680-89EC-80E7B030A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1" name="文本框 40">
              <a:extLst>
                <a:ext uri="{FF2B5EF4-FFF2-40B4-BE49-F238E27FC236}">
                  <a16:creationId xmlns:a16="http://schemas.microsoft.com/office/drawing/2014/main" id="{0F0509E0-4113-4D64-B02D-9315ACC04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42" y="31276"/>
              <a:ext cx="2491570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17630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650990"/>
            <a:ext cx="2743200" cy="365125"/>
          </a:xfrm>
        </p:spPr>
        <p:txBody>
          <a:bodyPr/>
          <a:lstStyle/>
          <a:p>
            <a:pPr>
              <a:defRPr/>
            </a:pPr>
            <a:fld id="{8F615F07-D2C8-4EC0-8659-750452FBC750}" type="datetime1">
              <a:rPr lang="zh-CN" altLang="en-US" smtClean="0"/>
              <a:t>2018/1/10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657510" y="1712912"/>
            <a:ext cx="10876980" cy="512064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[1] 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张海藩．软件工程导论</a:t>
            </a: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[M]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．北京</a:t>
            </a: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: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清华大学出版社．</a:t>
            </a: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2013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．</a:t>
            </a:r>
            <a:endParaRPr lang="en-US" altLang="zh-CN" sz="1800" kern="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[2] 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刘强</a:t>
            </a: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. 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学堂在线慕课 软件工程基础</a:t>
            </a: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 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软件测试概念 </a:t>
            </a:r>
            <a:r>
              <a:rPr lang="zh-CN" altLang="en-US" sz="1800" kern="0" dirty="0">
                <a:ea typeface="方正粗圆宋简体" panose="02000000000000000000" pitchFamily="2" charset="-122"/>
              </a:rPr>
              <a:t>课堂</a:t>
            </a:r>
            <a:r>
              <a:rPr lang="en-US" altLang="zh-CN" sz="1800" kern="0" dirty="0">
                <a:ea typeface="方正粗圆宋简体" panose="02000000000000000000" pitchFamily="2" charset="-122"/>
              </a:rPr>
              <a:t>PDF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[3]wiki-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白盒测试</a:t>
            </a:r>
            <a:r>
              <a:rPr lang="en-US" altLang="zh-CN" sz="1800" kern="0" dirty="0">
                <a:ea typeface="方正粗圆宋简体" panose="02000000000000000000" pitchFamily="2" charset="-122"/>
                <a:hlinkClick r:id="rId2"/>
              </a:rPr>
              <a:t>https://zh.wikipedia.org/wiki/%E7%99%BD%E7%9B%92%E6%B5%8B%E8%AF%95</a:t>
            </a:r>
            <a:endParaRPr lang="en-US" altLang="zh-CN" sz="1800" kern="0" dirty="0">
              <a:ea typeface="方正粗圆宋简体" panose="02000000000000000000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[4] wiki-</a:t>
            </a:r>
            <a:r>
              <a:rPr lang="zh-CN" altLang="en-US" sz="1800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黑盒测试</a:t>
            </a:r>
            <a:r>
              <a:rPr lang="en-US" altLang="zh-CN" sz="1800" kern="0" dirty="0">
                <a:ea typeface="方正粗圆宋简体" panose="02000000000000000000" pitchFamily="2" charset="-122"/>
                <a:hlinkClick r:id="rId3"/>
              </a:rPr>
              <a:t>https://zh.wikipedia.org/wiki/%E9%BB%91%E7%9B%92%E6%B5%8B%E8%AF%95</a:t>
            </a:r>
            <a:endParaRPr lang="en-US" altLang="zh-CN" sz="1800" kern="0" dirty="0">
              <a:ea typeface="方正粗圆宋简体" panose="02000000000000000000" pitchFamily="2" charset="-122"/>
            </a:endParaRPr>
          </a:p>
        </p:txBody>
      </p:sp>
      <p:grpSp>
        <p:nvGrpSpPr>
          <p:cNvPr id="7" name="组合 3"/>
          <p:cNvGrpSpPr/>
          <p:nvPr/>
        </p:nvGrpSpPr>
        <p:grpSpPr bwMode="auto">
          <a:xfrm>
            <a:off x="0" y="913765"/>
            <a:ext cx="4704080" cy="493713"/>
            <a:chOff x="0" y="0"/>
            <a:chExt cx="3767549" cy="493479"/>
          </a:xfrm>
        </p:grpSpPr>
        <p:grpSp>
          <p:nvGrpSpPr>
            <p:cNvPr id="8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10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1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9" name="文本框 40"/>
            <p:cNvSpPr>
              <a:spLocks noChangeArrowheads="1"/>
            </p:cNvSpPr>
            <p:nvPr/>
          </p:nvSpPr>
          <p:spPr bwMode="auto">
            <a:xfrm>
              <a:off x="487675" y="16015"/>
              <a:ext cx="3279874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dirty="0"/>
            </a:p>
          </p:txBody>
        </p:sp>
      </p:grpSp>
      <p:pic>
        <p:nvPicPr>
          <p:cNvPr id="12" name="图片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47958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F6A7A0A-AF9C-49D4-A9AA-9DCD6FA19A91}"/>
              </a:ext>
            </a:extLst>
          </p:cNvPr>
          <p:cNvSpPr/>
          <p:nvPr/>
        </p:nvSpPr>
        <p:spPr>
          <a:xfrm>
            <a:off x="657510" y="3811567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kern="0" dirty="0">
                <a:latin typeface="方正粗圆宋简体" panose="02000000000000000000" pitchFamily="2" charset="-122"/>
                <a:ea typeface="方正粗圆宋简体" panose="02000000000000000000" pitchFamily="2" charset="-122"/>
              </a:rPr>
              <a:t>[5]TSP-PSP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kern="0" dirty="0">
                <a:ea typeface="方正粗圆宋简体" panose="02000000000000000000" pitchFamily="2" charset="-122"/>
              </a:rPr>
              <a:t>[6] </a:t>
            </a:r>
            <a:r>
              <a:rPr lang="en-US" altLang="zh-CN" dirty="0"/>
              <a:t>MongoDB </a:t>
            </a:r>
            <a:r>
              <a:rPr lang="zh-CN" altLang="zh-CN" dirty="0"/>
              <a:t>官方文档  </a:t>
            </a:r>
            <a:r>
              <a:rPr lang="en-US" altLang="zh-CN" u="sng" dirty="0">
                <a:hlinkClick r:id="rId5"/>
              </a:rPr>
              <a:t>https://docs.mongodb.com/ </a:t>
            </a:r>
            <a:endParaRPr lang="en-US" altLang="zh-CN" u="sng" kern="0" dirty="0">
              <a:ea typeface="方正粗圆宋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u="sng" kern="0" dirty="0">
                <a:ea typeface="方正粗圆宋简体" panose="02000000000000000000" pitchFamily="2" charset="-122"/>
              </a:rPr>
              <a:t>[7] </a:t>
            </a:r>
            <a:r>
              <a:rPr lang="en-US" altLang="zh-CN" dirty="0"/>
              <a:t>Django </a:t>
            </a:r>
            <a:r>
              <a:rPr lang="zh-CN" altLang="zh-CN" dirty="0"/>
              <a:t>官方</a:t>
            </a:r>
            <a:r>
              <a:rPr lang="zh-CN" altLang="zh-CN"/>
              <a:t>文档    </a:t>
            </a:r>
            <a:r>
              <a:rPr lang="en-US" altLang="zh-CN" u="sng">
                <a:hlinkClick r:id="rId6"/>
              </a:rPr>
              <a:t>https</a:t>
            </a:r>
            <a:r>
              <a:rPr lang="en-US" altLang="zh-CN" u="sng" dirty="0">
                <a:hlinkClick r:id="rId6"/>
              </a:rPr>
              <a:t>://docs.djangoproject.com/en/2.0/</a:t>
            </a:r>
            <a:endParaRPr lang="zh-CN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kern="0" dirty="0">
              <a:ea typeface="方正粗圆宋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任意多边形 1"/>
          <p:cNvSpPr>
            <a:spLocks noChangeArrowheads="1"/>
          </p:cNvSpPr>
          <p:nvPr/>
        </p:nvSpPr>
        <p:spPr bwMode="auto">
          <a:xfrm>
            <a:off x="0" y="0"/>
            <a:ext cx="12192000" cy="3101975"/>
          </a:xfrm>
          <a:custGeom>
            <a:avLst/>
            <a:gdLst>
              <a:gd name="T0" fmla="*/ 0 w 12192000"/>
              <a:gd name="T1" fmla="*/ 0 h 3101556"/>
              <a:gd name="T2" fmla="*/ 12192000 w 12192000"/>
              <a:gd name="T3" fmla="*/ 0 h 3101556"/>
              <a:gd name="T4" fmla="*/ 12192000 w 12192000"/>
              <a:gd name="T5" fmla="*/ 3104489 h 3101556"/>
              <a:gd name="T6" fmla="*/ 4152453 w 12192000"/>
              <a:gd name="T7" fmla="*/ 3104489 h 3101556"/>
              <a:gd name="T8" fmla="*/ 4130878 w 12192000"/>
              <a:gd name="T9" fmla="*/ 2890263 h 3101556"/>
              <a:gd name="T10" fmla="*/ 2875546 w 12192000"/>
              <a:gd name="T11" fmla="*/ 1866172 h 3101556"/>
              <a:gd name="T12" fmla="*/ 1620215 w 12192000"/>
              <a:gd name="T13" fmla="*/ 2890263 h 3101556"/>
              <a:gd name="T14" fmla="*/ 1598640 w 12192000"/>
              <a:gd name="T15" fmla="*/ 3104489 h 3101556"/>
              <a:gd name="T16" fmla="*/ 0 w 12192000"/>
              <a:gd name="T17" fmla="*/ 3104489 h 3101556"/>
              <a:gd name="T18" fmla="*/ 0 w 12192000"/>
              <a:gd name="T19" fmla="*/ 0 h 31015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2192000" h="3101556">
                <a:moveTo>
                  <a:pt x="0" y="0"/>
                </a:moveTo>
                <a:lnTo>
                  <a:pt x="12192000" y="0"/>
                </a:lnTo>
                <a:lnTo>
                  <a:pt x="12192000" y="3101556"/>
                </a:lnTo>
                <a:lnTo>
                  <a:pt x="4152453" y="3101556"/>
                </a:lnTo>
                <a:lnTo>
                  <a:pt x="4130878" y="2887533"/>
                </a:lnTo>
                <a:cubicBezTo>
                  <a:pt x="4011395" y="2303637"/>
                  <a:pt x="3494765" y="1864408"/>
                  <a:pt x="2875546" y="1864408"/>
                </a:cubicBezTo>
                <a:cubicBezTo>
                  <a:pt x="2256328" y="1864408"/>
                  <a:pt x="1739697" y="2303637"/>
                  <a:pt x="1620215" y="2887533"/>
                </a:cubicBezTo>
                <a:lnTo>
                  <a:pt x="1598640" y="3101556"/>
                </a:lnTo>
                <a:lnTo>
                  <a:pt x="0" y="3101556"/>
                </a:lnTo>
                <a:lnTo>
                  <a:pt x="0" y="0"/>
                </a:lnTo>
                <a:close/>
              </a:path>
            </a:pathLst>
          </a:custGeom>
          <a:solidFill>
            <a:srgbClr val="13142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7" name="椭圆 2"/>
          <p:cNvSpPr>
            <a:spLocks noChangeArrowheads="1"/>
          </p:cNvSpPr>
          <p:nvPr/>
        </p:nvSpPr>
        <p:spPr bwMode="auto">
          <a:xfrm>
            <a:off x="1949450" y="2187575"/>
            <a:ext cx="1852613" cy="1852613"/>
          </a:xfrm>
          <a:prstGeom prst="ellipse">
            <a:avLst/>
          </a:prstGeom>
          <a:solidFill>
            <a:srgbClr val="E74C2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O(∩_∩)o</a:t>
            </a:r>
            <a:endParaRPr lang="zh-CN" altLang="en-US" sz="2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068" name="文本框 3"/>
          <p:cNvSpPr>
            <a:spLocks noChangeArrowheads="1"/>
          </p:cNvSpPr>
          <p:nvPr/>
        </p:nvSpPr>
        <p:spPr bwMode="auto">
          <a:xfrm>
            <a:off x="4394200" y="2432050"/>
            <a:ext cx="7391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E74C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YOUR LISTENING AND SLEEPING</a:t>
            </a:r>
          </a:p>
        </p:txBody>
      </p:sp>
    </p:spTree>
  </p:cSld>
  <p:clrMapOvr>
    <a:masterClrMapping/>
  </p:clrMapOvr>
  <p:transition spd="slow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65992-2A9B-4224-9308-9B9AF73D8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0" y="1250838"/>
            <a:ext cx="11068619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303EFE-CEC7-47D5-B9B2-8C7EFD14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7" y="1263538"/>
            <a:ext cx="11011466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D33F4E-8550-4F85-B5AC-ECAEFF65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0" y="1273064"/>
            <a:ext cx="10897160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75E8499-C0CA-474A-9911-468F0D4A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37" y="1330217"/>
            <a:ext cx="10211325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777A55-0DA2-4EF7-8B40-7ECAAB3A8BC9}" type="datetime1">
              <a:rPr lang="zh-CN" altLang="en-US">
                <a:solidFill>
                  <a:srgbClr val="898989"/>
                </a:solidFill>
              </a:rPr>
              <a:t>2018/1/10</a:t>
            </a:fld>
            <a:endParaRPr lang="zh-CN" altLang="en-US" sz="1800"/>
          </a:p>
        </p:txBody>
      </p:sp>
      <p:grpSp>
        <p:nvGrpSpPr>
          <p:cNvPr id="6" name="组合 3"/>
          <p:cNvGrpSpPr/>
          <p:nvPr/>
        </p:nvGrpSpPr>
        <p:grpSpPr bwMode="auto">
          <a:xfrm>
            <a:off x="0" y="619125"/>
            <a:ext cx="3931920" cy="493713"/>
            <a:chOff x="0" y="0"/>
            <a:chExt cx="3370216" cy="493479"/>
          </a:xfrm>
        </p:grpSpPr>
        <p:grpSp>
          <p:nvGrpSpPr>
            <p:cNvPr id="7" name="组合 37"/>
            <p:cNvGrpSpPr/>
            <p:nvPr/>
          </p:nvGrpSpPr>
          <p:grpSpPr bwMode="auto">
            <a:xfrm>
              <a:off x="0" y="0"/>
              <a:ext cx="3370216" cy="493479"/>
              <a:chOff x="0" y="0"/>
              <a:chExt cx="3370216" cy="493479"/>
            </a:xfrm>
          </p:grpSpPr>
          <p:sp>
            <p:nvSpPr>
              <p:cNvPr id="9" name="矩形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052812" cy="493479"/>
              </a:xfrm>
              <a:prstGeom prst="rect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" name="直角三角形 39"/>
              <p:cNvSpPr>
                <a:spLocks noChangeArrowheads="1"/>
              </p:cNvSpPr>
              <p:nvPr/>
            </p:nvSpPr>
            <p:spPr bwMode="auto">
              <a:xfrm>
                <a:off x="3052811" y="3822"/>
                <a:ext cx="317405" cy="489657"/>
              </a:xfrm>
              <a:prstGeom prst="rtTriangle">
                <a:avLst/>
              </a:prstGeom>
              <a:solidFill>
                <a:srgbClr val="131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8" name="文本框 40"/>
            <p:cNvSpPr>
              <a:spLocks noChangeArrowheads="1"/>
            </p:cNvSpPr>
            <p:nvPr/>
          </p:nvSpPr>
          <p:spPr bwMode="auto">
            <a:xfrm>
              <a:off x="248543" y="18673"/>
              <a:ext cx="2533939" cy="46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项目计划与实际进度</a:t>
              </a:r>
              <a:endParaRPr lang="zh-CN" altLang="en-US" dirty="0"/>
            </a:p>
          </p:txBody>
        </p:sp>
      </p:grpSp>
      <p:pic>
        <p:nvPicPr>
          <p:cNvPr id="11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68" y="184944"/>
            <a:ext cx="892175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2A0165-DC1E-4A28-9E0B-C7DBC88E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1" y="1263538"/>
            <a:ext cx="1105591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5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1553</Words>
  <Application>Microsoft Office PowerPoint</Application>
  <PresentationFormat>宽屏</PresentationFormat>
  <Paragraphs>312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方正粗圆宋简体</vt:lpstr>
      <vt:lpstr>方正中等线简体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Nee</dc:creator>
  <cp:lastModifiedBy>陈董锴</cp:lastModifiedBy>
  <cp:revision>185</cp:revision>
  <dcterms:created xsi:type="dcterms:W3CDTF">2013-10-25T14:41:00Z</dcterms:created>
  <dcterms:modified xsi:type="dcterms:W3CDTF">2018-01-09T16:41:05Z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